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4.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
  </p:notesMasterIdLst>
  <p:sldIdLst>
    <p:sldId id="267" r:id="rId2"/>
    <p:sldId id="257" r:id="rId3"/>
    <p:sldId id="259" r:id="rId4"/>
    <p:sldId id="261" r:id="rId5"/>
    <p:sldId id="268" r:id="rId6"/>
    <p:sldId id="262" r:id="rId7"/>
    <p:sldId id="269" r:id="rId8"/>
    <p:sldId id="263" r:id="rId9"/>
    <p:sldId id="270" r:id="rId10"/>
    <p:sldId id="265" r:id="rId11"/>
    <p:sldId id="271" r:id="rId12"/>
  </p:sldIdLst>
  <p:sldSz cx="12192000" cy="6858000"/>
  <p:notesSz cx="6858000" cy="9144000"/>
  <p:embeddedFontLst>
    <p:embeddedFont>
      <p:font typeface="FZYaYiHei GB18030L2 R" panose="02010600030101010101" charset="-122"/>
      <p:regular r:id="rId14"/>
    </p:embeddedFont>
    <p:embeddedFont>
      <p:font typeface="Inter" panose="02010600030101010101" charset="0"/>
      <p:regular r:id="rId15"/>
      <p:bold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4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100" d="100"/>
          <a:sy n="100" d="100"/>
        </p:scale>
        <p:origin x="348" y="96"/>
      </p:cViewPr>
      <p:guideLst>
        <p:guide orient="horz" pos="2160"/>
        <p:guide pos="2843"/>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This report is structured into three main sections. First, we will overview the strategic role of serum in metabolomics. Second, we will deep dive into the three complementary NMR protocols: NOESY for global profiling, CPMG for small molecules, and DOSY for lipid characterization. Finally, we will discuss how these methods integrate to provide a complete metabolic picture.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2</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Serum contains a wealth of metabolic information that reflects the physiological and pathological state of the body. However, this information is complex and layered. Traditional single-method approaches often miss critical details. Our solution leverages high-field NMR to establish a layered detection system that captures everything from global metabolic profiles to specific lipid subclasses.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3</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The first protocol is NOESY-GPPR1D. This is our 'global view' method. It acquires a comprehensive fingerprint of all proton-containing metabolites in the serum, including both small molecules and lipids. It's primarily used for sample quality control and getting a quick overview of the subject's metabolic status. As you can see in the spectrum, it captures the full range of signals.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4</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The second protocol is CPMG-T2. Serum is rich in proteins and lipids, which create broad background signals that can mask small molecules. CPMG uses a spin-echo filter based on relaxation times. Small molecules tumble fast and retain their signal, while large macromolecules relax quickly and are suppressed. This allows us to clearly see lactate, glucose, and amino acids, capturing subtle metabolic shifts.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6</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The third protocol is DOSY-1D, or Diffusion Ordered Spectroscopy. This method separates signals based on molecular size and diffusion coefficients. In serum, lipids exist in different lipoprotein particles like VLDL, LDL, and HDL. DOSY can distinguish these subclasses and their fatty acid compositions without physical separation. This provides a unique perspective for cardiovascular and metabolic disease research.</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8</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This table summarizes the synergy. NOESY gives the global picture, CPMG zooms in on small molecules, and DOSY dissects the lipid profile. Together, they provide a multi-dimensional view of serum metabolism, from macro to micro. This layered approach significantly enhances the reliability of biomarker discovery and clinical diagnostics.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10</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8/17/2026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1.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notesSlide" Target="../notesSlides/notesSlide1.xml"/><Relationship Id="rId5" Type="http://schemas.openxmlformats.org/officeDocument/2006/relationships/tags" Target="../tags/tag5.xml"/><Relationship Id="rId10" Type="http://schemas.openxmlformats.org/officeDocument/2006/relationships/slideLayout" Target="../slideLayouts/slideLayout7.xml"/><Relationship Id="rId4" Type="http://schemas.openxmlformats.org/officeDocument/2006/relationships/tags" Target="../tags/tag4.xml"/><Relationship Id="rId9"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tags" Target="../tags/tag17.xml"/><Relationship Id="rId13" Type="http://schemas.openxmlformats.org/officeDocument/2006/relationships/tags" Target="../tags/tag22.xml"/><Relationship Id="rId18" Type="http://schemas.openxmlformats.org/officeDocument/2006/relationships/tags" Target="../tags/tag27.xml"/><Relationship Id="rId3" Type="http://schemas.openxmlformats.org/officeDocument/2006/relationships/tags" Target="../tags/tag12.xml"/><Relationship Id="rId21" Type="http://schemas.openxmlformats.org/officeDocument/2006/relationships/tags" Target="../tags/tag30.xml"/><Relationship Id="rId7" Type="http://schemas.openxmlformats.org/officeDocument/2006/relationships/tags" Target="../tags/tag16.xml"/><Relationship Id="rId12" Type="http://schemas.openxmlformats.org/officeDocument/2006/relationships/tags" Target="../tags/tag21.xml"/><Relationship Id="rId17" Type="http://schemas.openxmlformats.org/officeDocument/2006/relationships/tags" Target="../tags/tag26.xml"/><Relationship Id="rId25" Type="http://schemas.openxmlformats.org/officeDocument/2006/relationships/image" Target="../media/image5.png"/><Relationship Id="rId2" Type="http://schemas.openxmlformats.org/officeDocument/2006/relationships/tags" Target="../tags/tag11.xml"/><Relationship Id="rId16" Type="http://schemas.openxmlformats.org/officeDocument/2006/relationships/tags" Target="../tags/tag25.xml"/><Relationship Id="rId20" Type="http://schemas.openxmlformats.org/officeDocument/2006/relationships/tags" Target="../tags/tag29.xml"/><Relationship Id="rId1" Type="http://schemas.openxmlformats.org/officeDocument/2006/relationships/tags" Target="../tags/tag10.xml"/><Relationship Id="rId6" Type="http://schemas.openxmlformats.org/officeDocument/2006/relationships/tags" Target="../tags/tag15.xml"/><Relationship Id="rId11" Type="http://schemas.openxmlformats.org/officeDocument/2006/relationships/tags" Target="../tags/tag20.xml"/><Relationship Id="rId24" Type="http://schemas.openxmlformats.org/officeDocument/2006/relationships/image" Target="../media/image1.png"/><Relationship Id="rId5" Type="http://schemas.openxmlformats.org/officeDocument/2006/relationships/tags" Target="../tags/tag14.xml"/><Relationship Id="rId15" Type="http://schemas.openxmlformats.org/officeDocument/2006/relationships/tags" Target="../tags/tag24.xml"/><Relationship Id="rId23" Type="http://schemas.openxmlformats.org/officeDocument/2006/relationships/notesSlide" Target="../notesSlides/notesSlide4.xml"/><Relationship Id="rId10" Type="http://schemas.openxmlformats.org/officeDocument/2006/relationships/tags" Target="../tags/tag19.xml"/><Relationship Id="rId19" Type="http://schemas.openxmlformats.org/officeDocument/2006/relationships/tags" Target="../tags/tag28.xml"/><Relationship Id="rId4" Type="http://schemas.openxmlformats.org/officeDocument/2006/relationships/tags" Target="../tags/tag13.xml"/><Relationship Id="rId9" Type="http://schemas.openxmlformats.org/officeDocument/2006/relationships/tags" Target="../tags/tag18.xml"/><Relationship Id="rId14" Type="http://schemas.openxmlformats.org/officeDocument/2006/relationships/tags" Target="../tags/tag23.xml"/><Relationship Id="rId22"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tags" Target="../tags/tag38.xml"/><Relationship Id="rId3" Type="http://schemas.openxmlformats.org/officeDocument/2006/relationships/tags" Target="../tags/tag33.xml"/><Relationship Id="rId7" Type="http://schemas.openxmlformats.org/officeDocument/2006/relationships/tags" Target="../tags/tag37.xml"/><Relationship Id="rId12" Type="http://schemas.openxmlformats.org/officeDocument/2006/relationships/image" Target="../media/image1.pn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image" Target="../media/image7.jpeg"/><Relationship Id="rId5" Type="http://schemas.openxmlformats.org/officeDocument/2006/relationships/tags" Target="../tags/tag35.xml"/><Relationship Id="rId10" Type="http://schemas.openxmlformats.org/officeDocument/2006/relationships/notesSlide" Target="../notesSlides/notesSlide5.xml"/><Relationship Id="rId4" Type="http://schemas.openxmlformats.org/officeDocument/2006/relationships/tags" Target="../tags/tag34.xml"/><Relationship Id="rId9"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076503" y="1960662"/>
            <a:ext cx="10035948" cy="1450777"/>
          </a:xfrm>
          <a:prstGeom prst="rect">
            <a:avLst/>
          </a:prstGeom>
          <a:ln>
            <a:headEnd type="none"/>
            <a:tailEnd type="none"/>
          </a:ln>
        </p:spPr>
        <p:txBody>
          <a:bodyPr vert="horz" wrap="square" lIns="0" tIns="0" rIns="0" bIns="0" rtlCol="0" anchor="t" anchorCtr="1"/>
          <a:lstStyle/>
          <a:p>
            <a:pPr algn="ctr">
              <a:defRPr/>
            </a:pPr>
            <a:r>
              <a:rPr lang="en-US" sz="5100" b="1" i="0" strike="noStrike">
                <a:solidFill>
                  <a:schemeClr val="tx1">
                    <a:alpha val="100000"/>
                  </a:schemeClr>
                </a:solidFill>
                <a:latin typeface="Alibaba PuHuiTi 3.0 55 Regular"/>
                <a:ea typeface="Alibaba PuHuiTi 3.0 55 Regular"/>
                <a:cs typeface="Alibaba PuHuiTi 3.0 55 Regular"/>
              </a:rPr>
              <a:t>Serum NMR Metabolomics</a:t>
            </a:r>
            <a:endParaRPr lang="en-US" sz="1100">
              <a:solidFill>
                <a:schemeClr val="tx1"/>
              </a:solidFill>
            </a:endParaRPr>
          </a:p>
          <a:p>
            <a:pPr algn="ctr"/>
            <a:r>
              <a:rPr sz="5100" b="1" i="0" strike="noStrike">
                <a:solidFill>
                  <a:schemeClr val="tx1">
                    <a:alpha val="100000"/>
                  </a:schemeClr>
                </a:solidFill>
                <a:latin typeface="Alibaba PuHuiTi 3.0 55 Regular"/>
                <a:ea typeface="Alibaba PuHuiTi 3.0 55 Regular"/>
                <a:cs typeface="Alibaba PuHuiTi 3.0 55 Regular"/>
              </a:rPr>
              <a:t>Test Report</a:t>
            </a:r>
          </a:p>
        </p:txBody>
      </p:sp>
      <p:sp>
        <p:nvSpPr>
          <p:cNvPr id="5" name="TextBox 5"/>
          <p:cNvSpPr txBox="1"/>
          <p:nvPr/>
        </p:nvSpPr>
        <p:spPr>
          <a:xfrm>
            <a:off x="1831542" y="4592538"/>
            <a:ext cx="8525868" cy="304800"/>
          </a:xfrm>
          <a:prstGeom prst="rect">
            <a:avLst/>
          </a:prstGeom>
          <a:ln>
            <a:headEnd type="none"/>
            <a:tailEnd type="none"/>
          </a:ln>
        </p:spPr>
        <p:txBody>
          <a:bodyPr vert="horz" wrap="none" lIns="0" tIns="0" rIns="0" bIns="0" rtlCol="0" anchor="ctr" anchorCtr="1"/>
          <a:lstStyle/>
          <a:p>
            <a:pPr algn="ctr">
              <a:defRPr/>
            </a:pPr>
            <a:r>
              <a:rPr lang="en-US" sz="1500" b="0" i="0" strike="noStrike" dirty="0">
                <a:solidFill>
                  <a:schemeClr val="tx1">
                    <a:alpha val="87843"/>
                  </a:schemeClr>
                </a:solidFill>
                <a:latin typeface="Inter" panose="02000503000000020004"/>
                <a:ea typeface="Inter" panose="02000503000000020004"/>
                <a:cs typeface="Inter" panose="02000503000000020004"/>
              </a:rPr>
              <a:t>Comprehensive, Precise, and Layered System Solutions</a:t>
            </a:r>
          </a:p>
          <a:p>
            <a:pPr algn="ctr">
              <a:defRPr/>
            </a:pPr>
            <a:endParaRPr lang="en-US" altLang="zh-CN" sz="1500" dirty="0">
              <a:solidFill>
                <a:schemeClr val="tx1">
                  <a:alpha val="87843"/>
                </a:schemeClr>
              </a:solidFill>
              <a:latin typeface="Inter" panose="02000503000000020004"/>
              <a:ea typeface="Inter" panose="02000503000000020004"/>
              <a:cs typeface="Inter" panose="02000503000000020004"/>
            </a:endParaRPr>
          </a:p>
          <a:p>
            <a:pPr algn="ctr">
              <a:defRPr/>
            </a:pPr>
            <a:r>
              <a:rPr lang="en-US" altLang="zh-CN" sz="1500" dirty="0" err="1">
                <a:solidFill>
                  <a:schemeClr val="tx1">
                    <a:alpha val="87843"/>
                  </a:schemeClr>
                </a:solidFill>
                <a:latin typeface="Inter" panose="02000503000000020004"/>
                <a:ea typeface="Inter" panose="02000503000000020004"/>
                <a:cs typeface="Inter" panose="02000503000000020004"/>
              </a:rPr>
              <a:t>Q.One</a:t>
            </a:r>
            <a:r>
              <a:rPr lang="en-US" altLang="zh-CN" sz="1500" dirty="0">
                <a:solidFill>
                  <a:schemeClr val="tx1">
                    <a:alpha val="87843"/>
                  </a:schemeClr>
                </a:solidFill>
                <a:latin typeface="Inter" panose="02000503000000020004"/>
                <a:ea typeface="Inter" panose="02000503000000020004"/>
                <a:cs typeface="Inter" panose="02000503000000020004"/>
              </a:rPr>
              <a:t> Instruments Ltd.</a:t>
            </a:r>
            <a:endParaRPr lang="en-US" sz="1500" b="0" i="0" strike="noStrike" dirty="0">
              <a:solidFill>
                <a:schemeClr val="tx1">
                  <a:alpha val="87843"/>
                </a:schemeClr>
              </a:solidFill>
              <a:latin typeface="Inter" panose="02000503000000020004"/>
              <a:ea typeface="Inter" panose="02000503000000020004"/>
              <a:cs typeface="Inter" panose="02000503000000020004"/>
            </a:endParaRPr>
          </a:p>
        </p:txBody>
      </p:sp>
      <p:pic>
        <p:nvPicPr>
          <p:cNvPr id="2" name="图片 1" descr="LOGO"/>
          <p:cNvPicPr>
            <a:picLocks noChangeAspect="1"/>
          </p:cNvPicPr>
          <p:nvPr/>
        </p:nvPicPr>
        <p:blipFill>
          <a:blip r:embed="rId2"/>
          <a:stretch>
            <a:fillRect/>
          </a:stretch>
        </p:blipFill>
        <p:spPr>
          <a:xfrm>
            <a:off x="228600" y="228600"/>
            <a:ext cx="1076960" cy="4603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1F3F5">
              <a:alpha val="100000"/>
            </a:srgbClr>
          </a:solidFill>
          <a:ln>
            <a:headEnd type="none"/>
            <a:tailEnd type="none"/>
          </a:ln>
        </p:spPr>
      </p:sp>
      <p:sp>
        <p:nvSpPr>
          <p:cNvPr id="4" name="TextBox 4"/>
          <p:cNvSpPr txBox="1"/>
          <p:nvPr/>
        </p:nvSpPr>
        <p:spPr>
          <a:xfrm>
            <a:off x="457086" y="771525"/>
            <a:ext cx="11274781" cy="419100"/>
          </a:xfrm>
          <a:prstGeom prst="rect">
            <a:avLst/>
          </a:prstGeom>
          <a:ln>
            <a:headEnd type="none"/>
            <a:tailEnd type="none"/>
          </a:ln>
        </p:spPr>
        <p:txBody>
          <a:bodyPr vert="horz" wrap="none" lIns="0" tIns="0" rIns="0" bIns="0" rtlCol="0" anchor="t" anchorCtr="0"/>
          <a:lstStyle/>
          <a:p>
            <a:pPr algn="l">
              <a:defRPr/>
            </a:pPr>
            <a:r>
              <a:rPr lang="en-US" sz="3000" b="1" i="0" strike="noStrike">
                <a:solidFill>
                  <a:srgbClr val="0A1F3D">
                    <a:alpha val="100000"/>
                  </a:srgbClr>
                </a:solidFill>
                <a:latin typeface="Alibaba PuHuiTi 3.0 55 Regular"/>
                <a:ea typeface="Alibaba PuHuiTi 3.0 55 Regular"/>
                <a:cs typeface="Alibaba PuHuiTi 3.0 55 Regular"/>
              </a:rPr>
              <a:t>Integrated Metabolomic System</a:t>
            </a:r>
            <a:endParaRPr lang="en-US" sz="1100"/>
          </a:p>
        </p:txBody>
      </p:sp>
      <p:sp>
        <p:nvSpPr>
          <p:cNvPr id="5" name="AutoShape 5"/>
          <p:cNvSpPr/>
          <p:nvPr/>
        </p:nvSpPr>
        <p:spPr>
          <a:xfrm>
            <a:off x="457086" y="1333500"/>
            <a:ext cx="9522" cy="974228"/>
          </a:xfrm>
          <a:prstGeom prst="line">
            <a:avLst/>
          </a:prstGeom>
          <a:ln w="9525">
            <a:solidFill>
              <a:srgbClr val="5B8CB8">
                <a:alpha val="78039"/>
              </a:srgbClr>
            </a:solidFill>
            <a:prstDash val="solid"/>
            <a:headEnd type="none"/>
            <a:tailEnd type="none"/>
          </a:ln>
        </p:spPr>
      </p:sp>
      <p:sp>
        <p:nvSpPr>
          <p:cNvPr id="6" name="TextBox 6"/>
          <p:cNvSpPr txBox="1"/>
          <p:nvPr/>
        </p:nvSpPr>
        <p:spPr>
          <a:xfrm>
            <a:off x="599925" y="1371600"/>
            <a:ext cx="11589027" cy="887611"/>
          </a:xfrm>
          <a:prstGeom prst="rect">
            <a:avLst/>
          </a:prstGeom>
          <a:ln>
            <a:headEnd type="none"/>
            <a:tailEnd type="none"/>
          </a:ln>
        </p:spPr>
        <p:txBody>
          <a:bodyPr vert="horz" wrap="square" lIns="0" tIns="0" rIns="0" bIns="0" rtlCol="0" anchor="t" anchorCtr="0"/>
          <a:lstStyle/>
          <a:p>
            <a:pPr algn="l">
              <a:defRPr/>
            </a:pPr>
            <a:r>
              <a:rPr lang="en-US" sz="1600" b="0" i="1" strike="noStrike">
                <a:solidFill>
                  <a:srgbClr val="0A1F3D">
                    <a:alpha val="78039"/>
                  </a:srgbClr>
                </a:solidFill>
                <a:latin typeface="FZYaYiHei GB18030L2 R" panose="02000500000000000000" charset="-122"/>
                <a:ea typeface="FZYaYiHei GB18030L2 R" panose="02000500000000000000" charset="-122"/>
                <a:cs typeface="FZYaYiHei GB18030L2 R" panose="02000500000000000000" charset="-122"/>
              </a:rPr>
              <a:t>The three NMR protocols—NOESY, CPMG, and DOSY—are complementary and mutually reinforcing. They</a:t>
            </a:r>
            <a:endParaRPr lang="en-US" sz="1100"/>
          </a:p>
          <a:p>
            <a:pPr algn="l"/>
            <a:r>
              <a:rPr sz="1600" b="0" i="1" strike="noStrike">
                <a:solidFill>
                  <a:srgbClr val="0A1F3D">
                    <a:alpha val="78039"/>
                  </a:srgbClr>
                </a:solidFill>
                <a:latin typeface="FZYaYiHei GB18030L2 R" panose="02000500000000000000" charset="-122"/>
                <a:ea typeface="FZYaYiHei GB18030L2 R" panose="02000500000000000000" charset="-122"/>
                <a:cs typeface="FZYaYiHei GB18030L2 R" panose="02000500000000000000" charset="-122"/>
              </a:rPr>
              <a:t>collectively construct a complete serum metabolomics analysis system ranging from macroscopic global profiles to</a:t>
            </a:r>
          </a:p>
          <a:p>
            <a:pPr algn="l"/>
            <a:r>
              <a:rPr sz="1600" b="0" i="1" strike="noStrike">
                <a:solidFill>
                  <a:srgbClr val="0A1F3D">
                    <a:alpha val="78039"/>
                  </a:srgbClr>
                </a:solidFill>
                <a:latin typeface="FZYaYiHei GB18030L2 R" panose="02000500000000000000" charset="-122"/>
                <a:ea typeface="FZYaYiHei GB18030L2 R" panose="02000500000000000000" charset="-122"/>
                <a:cs typeface="FZYaYiHei GB18030L2 R" panose="02000500000000000000" charset="-122"/>
              </a:rPr>
              <a:t>microscopic lipid details.</a:t>
            </a:r>
          </a:p>
        </p:txBody>
      </p:sp>
      <p:sp>
        <p:nvSpPr>
          <p:cNvPr id="7" name="AutoShape 7"/>
          <p:cNvSpPr/>
          <p:nvPr/>
        </p:nvSpPr>
        <p:spPr>
          <a:xfrm>
            <a:off x="457086" y="2498228"/>
            <a:ext cx="3580505" cy="3902572"/>
          </a:xfrm>
          <a:prstGeom prst="rect">
            <a:avLst/>
          </a:prstGeom>
          <a:solidFill>
            <a:srgbClr val="E6EAEF">
              <a:alpha val="100000"/>
            </a:srgbClr>
          </a:solidFill>
          <a:ln w="9525">
            <a:solidFill>
              <a:srgbClr val="C5CDD6">
                <a:alpha val="100000"/>
              </a:srgbClr>
            </a:solidFill>
            <a:prstDash val="solid"/>
            <a:headEnd type="none"/>
            <a:tailEnd type="none"/>
          </a:ln>
        </p:spPr>
      </p:sp>
      <p:sp>
        <p:nvSpPr>
          <p:cNvPr id="8" name="AutoShape 8"/>
          <p:cNvSpPr/>
          <p:nvPr/>
        </p:nvSpPr>
        <p:spPr>
          <a:xfrm>
            <a:off x="457086" y="2498228"/>
            <a:ext cx="3580505" cy="9525"/>
          </a:xfrm>
          <a:prstGeom prst="line">
            <a:avLst/>
          </a:prstGeom>
          <a:ln w="28575">
            <a:solidFill>
              <a:srgbClr val="5B8CB8">
                <a:alpha val="100000"/>
              </a:srgbClr>
            </a:solidFill>
            <a:prstDash val="solid"/>
            <a:headEnd type="none"/>
            <a:tailEnd type="none"/>
          </a:ln>
        </p:spPr>
      </p:sp>
      <p:sp>
        <p:nvSpPr>
          <p:cNvPr id="9" name="AutoShape 9"/>
          <p:cNvSpPr/>
          <p:nvPr/>
        </p:nvSpPr>
        <p:spPr>
          <a:xfrm>
            <a:off x="2037841" y="2831603"/>
            <a:ext cx="418996" cy="419100"/>
          </a:xfrm>
          <a:custGeom>
            <a:avLst/>
            <a:gdLst/>
            <a:ahLst/>
            <a:cxnLst/>
            <a:rect l="l" t="t" r="r" b="b"/>
            <a:pathLst>
              <a:path w="9998" h="10000">
                <a:moveTo>
                  <a:pt x="6780" y="5424"/>
                </a:moveTo>
                <a:lnTo>
                  <a:pt x="7853" y="5424"/>
                </a:lnTo>
                <a:lnTo>
                  <a:pt x="7853" y="5917"/>
                </a:lnTo>
                <a:cubicBezTo>
                  <a:pt x="7853" y="6601"/>
                  <a:pt x="7767" y="7268"/>
                  <a:pt x="7595" y="7919"/>
                </a:cubicBezTo>
                <a:cubicBezTo>
                  <a:pt x="7423" y="8569"/>
                  <a:pt x="7169" y="9194"/>
                  <a:pt x="6833" y="9793"/>
                </a:cubicBezTo>
                <a:lnTo>
                  <a:pt x="6705" y="10000"/>
                </a:lnTo>
                <a:lnTo>
                  <a:pt x="5771" y="9517"/>
                </a:lnTo>
                <a:cubicBezTo>
                  <a:pt x="6400" y="8471"/>
                  <a:pt x="6736" y="7347"/>
                  <a:pt x="6780" y="6144"/>
                </a:cubicBezTo>
                <a:lnTo>
                  <a:pt x="6780" y="5424"/>
                </a:lnTo>
                <a:moveTo>
                  <a:pt x="4634" y="6105"/>
                </a:moveTo>
                <a:lnTo>
                  <a:pt x="4634" y="3945"/>
                </a:lnTo>
                <a:lnTo>
                  <a:pt x="5707" y="3945"/>
                </a:lnTo>
                <a:lnTo>
                  <a:pt x="5707" y="6105"/>
                </a:lnTo>
                <a:cubicBezTo>
                  <a:pt x="5685" y="6788"/>
                  <a:pt x="5551" y="7447"/>
                  <a:pt x="5305" y="8082"/>
                </a:cubicBezTo>
                <a:cubicBezTo>
                  <a:pt x="5058" y="8716"/>
                  <a:pt x="4709" y="9300"/>
                  <a:pt x="4259" y="9832"/>
                </a:cubicBezTo>
                <a:lnTo>
                  <a:pt x="4141" y="9970"/>
                </a:lnTo>
                <a:lnTo>
                  <a:pt x="3304" y="9349"/>
                </a:lnTo>
                <a:cubicBezTo>
                  <a:pt x="3718" y="8889"/>
                  <a:pt x="4038" y="8382"/>
                  <a:pt x="4264" y="7830"/>
                </a:cubicBezTo>
                <a:cubicBezTo>
                  <a:pt x="4489" y="7278"/>
                  <a:pt x="4612" y="6703"/>
                  <a:pt x="4634" y="6105"/>
                </a:cubicBezTo>
                <a:moveTo>
                  <a:pt x="5171" y="1972"/>
                </a:moveTo>
                <a:cubicBezTo>
                  <a:pt x="5657" y="1972"/>
                  <a:pt x="6105" y="2084"/>
                  <a:pt x="6517" y="2308"/>
                </a:cubicBezTo>
                <a:cubicBezTo>
                  <a:pt x="6928" y="2531"/>
                  <a:pt x="7253" y="2830"/>
                  <a:pt x="7493" y="3205"/>
                </a:cubicBezTo>
                <a:cubicBezTo>
                  <a:pt x="7733" y="3579"/>
                  <a:pt x="7853" y="3990"/>
                  <a:pt x="7853" y="4438"/>
                </a:cubicBezTo>
                <a:lnTo>
                  <a:pt x="6780" y="4438"/>
                </a:lnTo>
                <a:cubicBezTo>
                  <a:pt x="6780" y="4174"/>
                  <a:pt x="6708" y="3929"/>
                  <a:pt x="6565" y="3703"/>
                </a:cubicBezTo>
                <a:cubicBezTo>
                  <a:pt x="6422" y="3476"/>
                  <a:pt x="6227" y="3295"/>
                  <a:pt x="5981" y="3161"/>
                </a:cubicBezTo>
                <a:cubicBezTo>
                  <a:pt x="5733" y="3026"/>
                  <a:pt x="5465" y="2959"/>
                  <a:pt x="5176" y="2959"/>
                </a:cubicBezTo>
                <a:cubicBezTo>
                  <a:pt x="4886" y="2959"/>
                  <a:pt x="4618" y="3026"/>
                  <a:pt x="4371" y="3161"/>
                </a:cubicBezTo>
                <a:cubicBezTo>
                  <a:pt x="4124" y="3295"/>
                  <a:pt x="3927" y="3476"/>
                  <a:pt x="3781" y="3703"/>
                </a:cubicBezTo>
                <a:cubicBezTo>
                  <a:pt x="3635" y="3929"/>
                  <a:pt x="3562" y="4174"/>
                  <a:pt x="3562" y="4438"/>
                </a:cubicBezTo>
                <a:lnTo>
                  <a:pt x="3562" y="5917"/>
                </a:lnTo>
                <a:cubicBezTo>
                  <a:pt x="3562" y="6469"/>
                  <a:pt x="3456" y="6999"/>
                  <a:pt x="3245" y="7505"/>
                </a:cubicBezTo>
                <a:cubicBezTo>
                  <a:pt x="3034" y="8011"/>
                  <a:pt x="2735" y="8464"/>
                  <a:pt x="2349" y="8866"/>
                </a:cubicBezTo>
                <a:lnTo>
                  <a:pt x="2231" y="8984"/>
                </a:lnTo>
                <a:lnTo>
                  <a:pt x="1459" y="8304"/>
                </a:lnTo>
                <a:cubicBezTo>
                  <a:pt x="1773" y="8001"/>
                  <a:pt x="2018" y="7657"/>
                  <a:pt x="2194" y="7273"/>
                </a:cubicBezTo>
                <a:cubicBezTo>
                  <a:pt x="2369" y="6888"/>
                  <a:pt x="2467" y="6485"/>
                  <a:pt x="2489" y="6065"/>
                </a:cubicBezTo>
                <a:lnTo>
                  <a:pt x="2489" y="4438"/>
                </a:lnTo>
                <a:cubicBezTo>
                  <a:pt x="2489" y="3990"/>
                  <a:pt x="2610" y="3579"/>
                  <a:pt x="2854" y="3205"/>
                </a:cubicBezTo>
                <a:cubicBezTo>
                  <a:pt x="3096" y="2830"/>
                  <a:pt x="3422" y="2531"/>
                  <a:pt x="3830" y="2308"/>
                </a:cubicBezTo>
                <a:cubicBezTo>
                  <a:pt x="4237" y="2084"/>
                  <a:pt x="4684" y="1972"/>
                  <a:pt x="5171" y="1972"/>
                </a:cubicBezTo>
                <a:moveTo>
                  <a:pt x="5171" y="0"/>
                </a:moveTo>
                <a:cubicBezTo>
                  <a:pt x="6050" y="0"/>
                  <a:pt x="6862" y="203"/>
                  <a:pt x="7606" y="611"/>
                </a:cubicBezTo>
                <a:cubicBezTo>
                  <a:pt x="8335" y="999"/>
                  <a:pt x="8914" y="1528"/>
                  <a:pt x="9344" y="2199"/>
                </a:cubicBezTo>
                <a:cubicBezTo>
                  <a:pt x="9780" y="2889"/>
                  <a:pt x="9998" y="3636"/>
                  <a:pt x="9998" y="4438"/>
                </a:cubicBezTo>
                <a:lnTo>
                  <a:pt x="9998" y="5917"/>
                </a:lnTo>
                <a:cubicBezTo>
                  <a:pt x="9998" y="6752"/>
                  <a:pt x="9890" y="7574"/>
                  <a:pt x="9676" y="8383"/>
                </a:cubicBezTo>
                <a:lnTo>
                  <a:pt x="9601" y="8649"/>
                </a:lnTo>
                <a:lnTo>
                  <a:pt x="8571" y="8393"/>
                </a:lnTo>
                <a:cubicBezTo>
                  <a:pt x="8785" y="7676"/>
                  <a:pt x="8903" y="6946"/>
                  <a:pt x="8925" y="6203"/>
                </a:cubicBezTo>
                <a:lnTo>
                  <a:pt x="8925" y="5917"/>
                </a:lnTo>
                <a:lnTo>
                  <a:pt x="8925" y="4438"/>
                </a:lnTo>
                <a:cubicBezTo>
                  <a:pt x="8925" y="3813"/>
                  <a:pt x="8753" y="3234"/>
                  <a:pt x="8410" y="2702"/>
                </a:cubicBezTo>
                <a:cubicBezTo>
                  <a:pt x="8081" y="2182"/>
                  <a:pt x="7634" y="1768"/>
                  <a:pt x="7069" y="1460"/>
                </a:cubicBezTo>
                <a:cubicBezTo>
                  <a:pt x="6483" y="1144"/>
                  <a:pt x="5850" y="986"/>
                  <a:pt x="5171" y="986"/>
                </a:cubicBezTo>
                <a:cubicBezTo>
                  <a:pt x="4755" y="986"/>
                  <a:pt x="4357" y="1047"/>
                  <a:pt x="3975" y="1169"/>
                </a:cubicBezTo>
                <a:cubicBezTo>
                  <a:pt x="3592" y="1290"/>
                  <a:pt x="3243" y="1459"/>
                  <a:pt x="2929" y="1677"/>
                </a:cubicBezTo>
                <a:lnTo>
                  <a:pt x="2156" y="976"/>
                </a:lnTo>
                <a:cubicBezTo>
                  <a:pt x="2578" y="667"/>
                  <a:pt x="3043" y="427"/>
                  <a:pt x="3551" y="256"/>
                </a:cubicBezTo>
                <a:cubicBezTo>
                  <a:pt x="4073" y="85"/>
                  <a:pt x="4613" y="0"/>
                  <a:pt x="5171" y="0"/>
                </a:cubicBezTo>
                <a:moveTo>
                  <a:pt x="1405" y="1667"/>
                </a:moveTo>
                <a:lnTo>
                  <a:pt x="2167" y="2377"/>
                </a:lnTo>
                <a:cubicBezTo>
                  <a:pt x="1938" y="2653"/>
                  <a:pt x="1759" y="2957"/>
                  <a:pt x="1631" y="3289"/>
                </a:cubicBezTo>
                <a:cubicBezTo>
                  <a:pt x="1501" y="3621"/>
                  <a:pt x="1430" y="3964"/>
                  <a:pt x="1416" y="4320"/>
                </a:cubicBezTo>
                <a:lnTo>
                  <a:pt x="1416" y="5424"/>
                </a:lnTo>
                <a:cubicBezTo>
                  <a:pt x="1416" y="5982"/>
                  <a:pt x="1280" y="6505"/>
                  <a:pt x="1008" y="6992"/>
                </a:cubicBezTo>
                <a:lnTo>
                  <a:pt x="933" y="7140"/>
                </a:lnTo>
                <a:lnTo>
                  <a:pt x="0" y="6647"/>
                </a:lnTo>
                <a:cubicBezTo>
                  <a:pt x="207" y="6311"/>
                  <a:pt x="321" y="5953"/>
                  <a:pt x="343" y="5572"/>
                </a:cubicBezTo>
                <a:lnTo>
                  <a:pt x="343" y="5424"/>
                </a:lnTo>
                <a:lnTo>
                  <a:pt x="343" y="4438"/>
                </a:lnTo>
                <a:cubicBezTo>
                  <a:pt x="343" y="3925"/>
                  <a:pt x="436" y="3429"/>
                  <a:pt x="622" y="2949"/>
                </a:cubicBezTo>
                <a:cubicBezTo>
                  <a:pt x="808" y="2482"/>
                  <a:pt x="1069" y="2055"/>
                  <a:pt x="1405" y="1667"/>
                </a:cubicBezTo>
              </a:path>
            </a:pathLst>
          </a:custGeom>
          <a:solidFill>
            <a:srgbClr val="5B8CB8">
              <a:alpha val="100000"/>
            </a:srgbClr>
          </a:solidFill>
          <a:ln>
            <a:headEnd type="none"/>
            <a:tailEnd type="none"/>
          </a:ln>
        </p:spPr>
      </p:sp>
      <p:sp>
        <p:nvSpPr>
          <p:cNvPr id="10" name="TextBox 10"/>
          <p:cNvSpPr txBox="1"/>
          <p:nvPr/>
        </p:nvSpPr>
        <p:spPr>
          <a:xfrm>
            <a:off x="733242" y="3662362"/>
            <a:ext cx="3028193" cy="133350"/>
          </a:xfrm>
          <a:prstGeom prst="rect">
            <a:avLst/>
          </a:prstGeom>
          <a:ln>
            <a:headEnd type="none"/>
            <a:tailEnd type="none"/>
          </a:ln>
        </p:spPr>
        <p:txBody>
          <a:bodyPr vert="horz" wrap="none" lIns="0" tIns="0" rIns="0" bIns="0" rtlCol="0" anchor="t" anchorCtr="0"/>
          <a:lstStyle/>
          <a:p>
            <a:pPr algn="l">
              <a:defRPr/>
            </a:pPr>
            <a:r>
              <a:rPr lang="en-US" sz="900" b="1" i="0" strike="noStrike">
                <a:solidFill>
                  <a:srgbClr val="0A1F3D">
                    <a:alpha val="45098"/>
                  </a:srgbClr>
                </a:solidFill>
                <a:latin typeface="Inter" panose="02000503000000020004"/>
                <a:ea typeface="Inter" panose="02000503000000020004"/>
                <a:cs typeface="Inter" panose="02000503000000020004"/>
              </a:rPr>
              <a:t>PROTOCOL 01</a:t>
            </a:r>
          </a:p>
        </p:txBody>
      </p:sp>
      <p:sp>
        <p:nvSpPr>
          <p:cNvPr id="11" name="TextBox 11"/>
          <p:cNvSpPr txBox="1"/>
          <p:nvPr/>
        </p:nvSpPr>
        <p:spPr>
          <a:xfrm>
            <a:off x="733242" y="3919538"/>
            <a:ext cx="3028193" cy="285750"/>
          </a:xfrm>
          <a:prstGeom prst="rect">
            <a:avLst/>
          </a:prstGeom>
          <a:ln>
            <a:headEnd type="none"/>
            <a:tailEnd type="none"/>
          </a:ln>
        </p:spPr>
        <p:txBody>
          <a:bodyPr vert="horz" wrap="none" lIns="0" tIns="0" rIns="0" bIns="0" rtlCol="0" anchor="t" anchorCtr="0"/>
          <a:lstStyle/>
          <a:p>
            <a:pPr algn="l">
              <a:defRPr/>
            </a:pPr>
            <a:r>
              <a:rPr lang="en-US" sz="1900" b="1" i="0" strike="noStrike">
                <a:solidFill>
                  <a:srgbClr val="0A1F3D">
                    <a:alpha val="100000"/>
                  </a:srgbClr>
                </a:solidFill>
                <a:latin typeface="Alibaba PuHuiTi 3.0 55 Regular"/>
                <a:ea typeface="Alibaba PuHuiTi 3.0 55 Regular"/>
                <a:cs typeface="Alibaba PuHuiTi 3.0 55 Regular"/>
              </a:rPr>
              <a:t>NOESY-GPPR1D</a:t>
            </a:r>
          </a:p>
        </p:txBody>
      </p:sp>
      <p:sp>
        <p:nvSpPr>
          <p:cNvPr id="12" name="TextBox 12"/>
          <p:cNvSpPr txBox="1"/>
          <p:nvPr/>
        </p:nvSpPr>
        <p:spPr>
          <a:xfrm>
            <a:off x="733242" y="4410075"/>
            <a:ext cx="3028193" cy="161925"/>
          </a:xfrm>
          <a:prstGeom prst="rect">
            <a:avLst/>
          </a:prstGeom>
          <a:ln>
            <a:headEnd type="none"/>
            <a:tailEnd type="none"/>
          </a:ln>
        </p:spPr>
        <p:txBody>
          <a:bodyPr vert="horz" wrap="none" lIns="0" tIns="0" rIns="0" bIns="0" rtlCol="0" anchor="t" anchorCtr="0"/>
          <a:lstStyle/>
          <a:p>
            <a:pPr algn="l">
              <a:defRPr/>
            </a:pPr>
            <a:r>
              <a:rPr lang="en-US" sz="1200" b="1"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Target:</a:t>
            </a:r>
            <a:r>
              <a:rPr sz="12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 Global Fingerprint</a:t>
            </a:r>
            <a:endParaRPr lang="en-US" sz="1100"/>
          </a:p>
        </p:txBody>
      </p:sp>
      <p:sp>
        <p:nvSpPr>
          <p:cNvPr id="13" name="TextBox 13"/>
          <p:cNvSpPr txBox="1"/>
          <p:nvPr/>
        </p:nvSpPr>
        <p:spPr>
          <a:xfrm>
            <a:off x="733242" y="4718596"/>
            <a:ext cx="3028193" cy="161925"/>
          </a:xfrm>
          <a:prstGeom prst="rect">
            <a:avLst/>
          </a:prstGeom>
          <a:ln>
            <a:headEnd type="none"/>
            <a:tailEnd type="none"/>
          </a:ln>
        </p:spPr>
        <p:txBody>
          <a:bodyPr vert="horz" wrap="none" lIns="0" tIns="0" rIns="0" bIns="0" rtlCol="0" anchor="t" anchorCtr="0"/>
          <a:lstStyle/>
          <a:p>
            <a:pPr algn="l">
              <a:defRPr/>
            </a:pPr>
            <a:r>
              <a:rPr lang="en-US" sz="1200" b="1"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Focus:</a:t>
            </a:r>
            <a:r>
              <a:rPr sz="12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 All proton-containing metabolites</a:t>
            </a:r>
            <a:endParaRPr lang="en-US" sz="1100"/>
          </a:p>
        </p:txBody>
      </p:sp>
      <p:sp>
        <p:nvSpPr>
          <p:cNvPr id="14" name="TextBox 14"/>
          <p:cNvSpPr txBox="1"/>
          <p:nvPr/>
        </p:nvSpPr>
        <p:spPr>
          <a:xfrm>
            <a:off x="733242" y="5027116"/>
            <a:ext cx="3028193" cy="161925"/>
          </a:xfrm>
          <a:prstGeom prst="rect">
            <a:avLst/>
          </a:prstGeom>
          <a:ln>
            <a:headEnd type="none"/>
            <a:tailEnd type="none"/>
          </a:ln>
        </p:spPr>
        <p:txBody>
          <a:bodyPr vert="horz" wrap="none" lIns="0" tIns="0" rIns="0" bIns="0" rtlCol="0" anchor="t" anchorCtr="0"/>
          <a:lstStyle/>
          <a:p>
            <a:pPr algn="l">
              <a:defRPr/>
            </a:pPr>
            <a:r>
              <a:rPr lang="en-US" sz="1200" b="1"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Role:</a:t>
            </a:r>
            <a:r>
              <a:rPr sz="12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 Sample QC &amp; Overview</a:t>
            </a:r>
            <a:endParaRPr lang="en-US" sz="1100"/>
          </a:p>
        </p:txBody>
      </p:sp>
      <p:sp>
        <p:nvSpPr>
          <p:cNvPr id="15" name="AutoShape 15"/>
          <p:cNvSpPr/>
          <p:nvPr/>
        </p:nvSpPr>
        <p:spPr>
          <a:xfrm>
            <a:off x="733242" y="5652046"/>
            <a:ext cx="3028193" cy="9525"/>
          </a:xfrm>
          <a:prstGeom prst="line">
            <a:avLst/>
          </a:prstGeom>
          <a:ln w="9525">
            <a:solidFill>
              <a:srgbClr val="C5CDD6">
                <a:alpha val="100000"/>
              </a:srgbClr>
            </a:solidFill>
            <a:prstDash val="solid"/>
            <a:headEnd type="none"/>
            <a:tailEnd type="none"/>
          </a:ln>
        </p:spPr>
      </p:sp>
      <p:sp>
        <p:nvSpPr>
          <p:cNvPr id="16" name="TextBox 16"/>
          <p:cNvSpPr txBox="1"/>
          <p:nvPr/>
        </p:nvSpPr>
        <p:spPr>
          <a:xfrm>
            <a:off x="733242" y="5804446"/>
            <a:ext cx="3028193" cy="285750"/>
          </a:xfrm>
          <a:prstGeom prst="rect">
            <a:avLst/>
          </a:prstGeom>
          <a:ln>
            <a:headEnd type="none"/>
            <a:tailEnd type="none"/>
          </a:ln>
        </p:spPr>
        <p:txBody>
          <a:bodyPr vert="horz" wrap="none" lIns="0" tIns="0" rIns="0" bIns="0" rtlCol="0" anchor="t" anchorCtr="0"/>
          <a:lstStyle/>
          <a:p>
            <a:pPr algn="l">
              <a:defRPr/>
            </a:pPr>
            <a:r>
              <a:rPr lang="en-US" sz="1900" b="1" i="0" strike="noStrike">
                <a:solidFill>
                  <a:srgbClr val="5B8CB8">
                    <a:alpha val="100000"/>
                  </a:srgbClr>
                </a:solidFill>
                <a:latin typeface="Alibaba PuHuiTi 3.0 55 Regular"/>
                <a:ea typeface="Alibaba PuHuiTi 3.0 55 Regular"/>
                <a:cs typeface="Alibaba PuHuiTi 3.0 55 Regular"/>
              </a:rPr>
              <a:t>Global</a:t>
            </a:r>
          </a:p>
        </p:txBody>
      </p:sp>
      <p:sp>
        <p:nvSpPr>
          <p:cNvPr id="17" name="AutoShape 17"/>
          <p:cNvSpPr/>
          <p:nvPr/>
        </p:nvSpPr>
        <p:spPr>
          <a:xfrm>
            <a:off x="4304223" y="2498228"/>
            <a:ext cx="3580505" cy="3902572"/>
          </a:xfrm>
          <a:prstGeom prst="rect">
            <a:avLst/>
          </a:prstGeom>
          <a:solidFill>
            <a:srgbClr val="E6EAEF">
              <a:alpha val="100000"/>
            </a:srgbClr>
          </a:solidFill>
          <a:ln w="9525">
            <a:solidFill>
              <a:srgbClr val="C5CDD6">
                <a:alpha val="100000"/>
              </a:srgbClr>
            </a:solidFill>
            <a:prstDash val="solid"/>
            <a:headEnd type="none"/>
            <a:tailEnd type="none"/>
          </a:ln>
        </p:spPr>
      </p:sp>
      <p:sp>
        <p:nvSpPr>
          <p:cNvPr id="18" name="AutoShape 18"/>
          <p:cNvSpPr/>
          <p:nvPr/>
        </p:nvSpPr>
        <p:spPr>
          <a:xfrm>
            <a:off x="4304223" y="2498228"/>
            <a:ext cx="3580505" cy="9525"/>
          </a:xfrm>
          <a:prstGeom prst="line">
            <a:avLst/>
          </a:prstGeom>
          <a:ln w="28575">
            <a:solidFill>
              <a:srgbClr val="5B8CB8">
                <a:alpha val="100000"/>
              </a:srgbClr>
            </a:solidFill>
            <a:prstDash val="solid"/>
            <a:headEnd type="none"/>
            <a:tailEnd type="none"/>
          </a:ln>
        </p:spPr>
      </p:sp>
      <p:sp>
        <p:nvSpPr>
          <p:cNvPr id="19" name="AutoShape 19"/>
          <p:cNvSpPr/>
          <p:nvPr/>
        </p:nvSpPr>
        <p:spPr>
          <a:xfrm>
            <a:off x="5884978" y="2831603"/>
            <a:ext cx="418996" cy="419100"/>
          </a:xfrm>
          <a:custGeom>
            <a:avLst/>
            <a:gdLst/>
            <a:ahLst/>
            <a:cxnLst/>
            <a:rect l="l" t="t" r="r" b="b"/>
            <a:pathLst>
              <a:path w="9998" h="10000">
                <a:moveTo>
                  <a:pt x="2564" y="0"/>
                </a:moveTo>
                <a:lnTo>
                  <a:pt x="7495" y="0"/>
                </a:lnTo>
                <a:lnTo>
                  <a:pt x="7495" y="1000"/>
                </a:lnTo>
                <a:lnTo>
                  <a:pt x="6879" y="1000"/>
                </a:lnTo>
                <a:lnTo>
                  <a:pt x="6879" y="2620"/>
                </a:lnTo>
                <a:cubicBezTo>
                  <a:pt x="6879" y="3206"/>
                  <a:pt x="7031" y="3766"/>
                  <a:pt x="7335" y="4300"/>
                </a:cubicBezTo>
                <a:lnTo>
                  <a:pt x="9973" y="8940"/>
                </a:lnTo>
                <a:cubicBezTo>
                  <a:pt x="10080" y="9126"/>
                  <a:pt x="10088" y="9316"/>
                  <a:pt x="9998" y="9510"/>
                </a:cubicBezTo>
                <a:cubicBezTo>
                  <a:pt x="9907" y="9703"/>
                  <a:pt x="9747" y="9843"/>
                  <a:pt x="9517" y="9930"/>
                </a:cubicBezTo>
                <a:cubicBezTo>
                  <a:pt x="9393" y="9976"/>
                  <a:pt x="9266" y="10000"/>
                  <a:pt x="9135" y="10000"/>
                </a:cubicBezTo>
                <a:lnTo>
                  <a:pt x="925" y="10000"/>
                </a:lnTo>
                <a:cubicBezTo>
                  <a:pt x="669" y="10000"/>
                  <a:pt x="451" y="9926"/>
                  <a:pt x="271" y="9780"/>
                </a:cubicBezTo>
                <a:cubicBezTo>
                  <a:pt x="90" y="9633"/>
                  <a:pt x="0" y="9456"/>
                  <a:pt x="0" y="9250"/>
                </a:cubicBezTo>
                <a:cubicBezTo>
                  <a:pt x="0" y="9143"/>
                  <a:pt x="28" y="9040"/>
                  <a:pt x="86" y="8940"/>
                </a:cubicBezTo>
                <a:lnTo>
                  <a:pt x="2724" y="4300"/>
                </a:lnTo>
                <a:cubicBezTo>
                  <a:pt x="3028" y="3766"/>
                  <a:pt x="3181" y="3206"/>
                  <a:pt x="3181" y="2620"/>
                </a:cubicBezTo>
                <a:lnTo>
                  <a:pt x="3181" y="1000"/>
                </a:lnTo>
                <a:lnTo>
                  <a:pt x="2564" y="1000"/>
                </a:lnTo>
                <a:lnTo>
                  <a:pt x="2564" y="0"/>
                </a:lnTo>
                <a:moveTo>
                  <a:pt x="5880" y="4000"/>
                </a:moveTo>
                <a:lnTo>
                  <a:pt x="4179" y="4000"/>
                </a:lnTo>
                <a:cubicBezTo>
                  <a:pt x="4113" y="4180"/>
                  <a:pt x="4035" y="4360"/>
                  <a:pt x="3945" y="4540"/>
                </a:cubicBezTo>
                <a:lnTo>
                  <a:pt x="3846" y="4720"/>
                </a:lnTo>
                <a:lnTo>
                  <a:pt x="1405" y="9000"/>
                </a:lnTo>
                <a:lnTo>
                  <a:pt x="8654" y="9000"/>
                </a:lnTo>
                <a:lnTo>
                  <a:pt x="6213" y="4720"/>
                </a:lnTo>
                <a:cubicBezTo>
                  <a:pt x="6081" y="4486"/>
                  <a:pt x="5970" y="4246"/>
                  <a:pt x="5880" y="4000"/>
                </a:cubicBezTo>
                <a:moveTo>
                  <a:pt x="4413" y="1000"/>
                </a:moveTo>
                <a:lnTo>
                  <a:pt x="4413" y="2620"/>
                </a:lnTo>
                <a:cubicBezTo>
                  <a:pt x="4413" y="2746"/>
                  <a:pt x="4409" y="2873"/>
                  <a:pt x="4401" y="3000"/>
                </a:cubicBezTo>
                <a:lnTo>
                  <a:pt x="5659" y="3000"/>
                </a:lnTo>
                <a:lnTo>
                  <a:pt x="5646" y="2820"/>
                </a:lnTo>
                <a:lnTo>
                  <a:pt x="5646" y="2620"/>
                </a:lnTo>
                <a:lnTo>
                  <a:pt x="5646" y="1000"/>
                </a:lnTo>
              </a:path>
            </a:pathLst>
          </a:custGeom>
          <a:solidFill>
            <a:srgbClr val="5B8CB8">
              <a:alpha val="100000"/>
            </a:srgbClr>
          </a:solidFill>
          <a:ln>
            <a:headEnd type="none"/>
            <a:tailEnd type="none"/>
          </a:ln>
        </p:spPr>
      </p:sp>
      <p:sp>
        <p:nvSpPr>
          <p:cNvPr id="20" name="TextBox 20"/>
          <p:cNvSpPr txBox="1"/>
          <p:nvPr/>
        </p:nvSpPr>
        <p:spPr>
          <a:xfrm>
            <a:off x="4580379" y="3662362"/>
            <a:ext cx="3028193" cy="133350"/>
          </a:xfrm>
          <a:prstGeom prst="rect">
            <a:avLst/>
          </a:prstGeom>
          <a:ln>
            <a:headEnd type="none"/>
            <a:tailEnd type="none"/>
          </a:ln>
        </p:spPr>
        <p:txBody>
          <a:bodyPr vert="horz" wrap="none" lIns="0" tIns="0" rIns="0" bIns="0" rtlCol="0" anchor="t" anchorCtr="0"/>
          <a:lstStyle/>
          <a:p>
            <a:pPr algn="l">
              <a:defRPr/>
            </a:pPr>
            <a:r>
              <a:rPr lang="en-US" sz="900" b="1" i="0" strike="noStrike">
                <a:solidFill>
                  <a:srgbClr val="0A1F3D">
                    <a:alpha val="45098"/>
                  </a:srgbClr>
                </a:solidFill>
                <a:latin typeface="Inter" panose="02000503000000020004"/>
                <a:ea typeface="Inter" panose="02000503000000020004"/>
                <a:cs typeface="Inter" panose="02000503000000020004"/>
              </a:rPr>
              <a:t>PROTOCOL 02</a:t>
            </a:r>
          </a:p>
        </p:txBody>
      </p:sp>
      <p:sp>
        <p:nvSpPr>
          <p:cNvPr id="21" name="TextBox 21"/>
          <p:cNvSpPr txBox="1"/>
          <p:nvPr/>
        </p:nvSpPr>
        <p:spPr>
          <a:xfrm>
            <a:off x="4580379" y="3919538"/>
            <a:ext cx="3028193" cy="285750"/>
          </a:xfrm>
          <a:prstGeom prst="rect">
            <a:avLst/>
          </a:prstGeom>
          <a:ln>
            <a:headEnd type="none"/>
            <a:tailEnd type="none"/>
          </a:ln>
        </p:spPr>
        <p:txBody>
          <a:bodyPr vert="horz" wrap="none" lIns="0" tIns="0" rIns="0" bIns="0" rtlCol="0" anchor="t" anchorCtr="0"/>
          <a:lstStyle/>
          <a:p>
            <a:pPr algn="l">
              <a:defRPr/>
            </a:pPr>
            <a:r>
              <a:rPr lang="en-US" sz="1900" b="1" i="0" strike="noStrike">
                <a:solidFill>
                  <a:srgbClr val="0A1F3D">
                    <a:alpha val="100000"/>
                  </a:srgbClr>
                </a:solidFill>
                <a:latin typeface="Alibaba PuHuiTi 3.0 55 Regular"/>
                <a:ea typeface="Alibaba PuHuiTi 3.0 55 Regular"/>
                <a:cs typeface="Alibaba PuHuiTi 3.0 55 Regular"/>
              </a:rPr>
              <a:t>CPMG-T2</a:t>
            </a:r>
          </a:p>
        </p:txBody>
      </p:sp>
      <p:sp>
        <p:nvSpPr>
          <p:cNvPr id="22" name="TextBox 22"/>
          <p:cNvSpPr txBox="1"/>
          <p:nvPr/>
        </p:nvSpPr>
        <p:spPr>
          <a:xfrm>
            <a:off x="4580379" y="4410075"/>
            <a:ext cx="3028193" cy="161925"/>
          </a:xfrm>
          <a:prstGeom prst="rect">
            <a:avLst/>
          </a:prstGeom>
          <a:ln>
            <a:headEnd type="none"/>
            <a:tailEnd type="none"/>
          </a:ln>
        </p:spPr>
        <p:txBody>
          <a:bodyPr vert="horz" wrap="none" lIns="0" tIns="0" rIns="0" bIns="0" rtlCol="0" anchor="t" anchorCtr="0"/>
          <a:lstStyle/>
          <a:p>
            <a:pPr algn="l">
              <a:defRPr/>
            </a:pPr>
            <a:r>
              <a:rPr lang="en-US" sz="1200" b="1"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Target:</a:t>
            </a:r>
            <a:r>
              <a:rPr sz="12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 Small Molecules</a:t>
            </a:r>
            <a:endParaRPr lang="en-US" sz="1100"/>
          </a:p>
        </p:txBody>
      </p:sp>
      <p:sp>
        <p:nvSpPr>
          <p:cNvPr id="23" name="TextBox 23"/>
          <p:cNvSpPr txBox="1"/>
          <p:nvPr/>
        </p:nvSpPr>
        <p:spPr>
          <a:xfrm>
            <a:off x="4580379" y="4718596"/>
            <a:ext cx="3028193" cy="161925"/>
          </a:xfrm>
          <a:prstGeom prst="rect">
            <a:avLst/>
          </a:prstGeom>
          <a:ln>
            <a:headEnd type="none"/>
            <a:tailEnd type="none"/>
          </a:ln>
        </p:spPr>
        <p:txBody>
          <a:bodyPr vert="horz" wrap="none" lIns="0" tIns="0" rIns="0" bIns="0" rtlCol="0" anchor="t" anchorCtr="0"/>
          <a:lstStyle/>
          <a:p>
            <a:pPr algn="l">
              <a:defRPr/>
            </a:pPr>
            <a:r>
              <a:rPr lang="en-US" sz="1200" b="1"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Focus:</a:t>
            </a:r>
            <a:r>
              <a:rPr sz="12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 Lactate, Glucose, Amino Acids</a:t>
            </a:r>
            <a:endParaRPr lang="en-US" sz="1100"/>
          </a:p>
        </p:txBody>
      </p:sp>
      <p:sp>
        <p:nvSpPr>
          <p:cNvPr id="24" name="TextBox 24"/>
          <p:cNvSpPr txBox="1"/>
          <p:nvPr/>
        </p:nvSpPr>
        <p:spPr>
          <a:xfrm>
            <a:off x="4580379" y="5027116"/>
            <a:ext cx="3028193" cy="161925"/>
          </a:xfrm>
          <a:prstGeom prst="rect">
            <a:avLst/>
          </a:prstGeom>
          <a:ln>
            <a:headEnd type="none"/>
            <a:tailEnd type="none"/>
          </a:ln>
        </p:spPr>
        <p:txBody>
          <a:bodyPr vert="horz" wrap="none" lIns="0" tIns="0" rIns="0" bIns="0" rtlCol="0" anchor="t" anchorCtr="0"/>
          <a:lstStyle/>
          <a:p>
            <a:pPr algn="l">
              <a:defRPr/>
            </a:pPr>
            <a:r>
              <a:rPr lang="en-US" sz="1200" b="1"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Role:</a:t>
            </a:r>
            <a:r>
              <a:rPr sz="12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 Metabolic Micro-variation</a:t>
            </a:r>
            <a:endParaRPr lang="en-US" sz="1100"/>
          </a:p>
        </p:txBody>
      </p:sp>
      <p:sp>
        <p:nvSpPr>
          <p:cNvPr id="25" name="AutoShape 25"/>
          <p:cNvSpPr/>
          <p:nvPr/>
        </p:nvSpPr>
        <p:spPr>
          <a:xfrm>
            <a:off x="4580379" y="5652046"/>
            <a:ext cx="3028193" cy="9525"/>
          </a:xfrm>
          <a:prstGeom prst="line">
            <a:avLst/>
          </a:prstGeom>
          <a:ln w="9525">
            <a:solidFill>
              <a:srgbClr val="C5CDD6">
                <a:alpha val="100000"/>
              </a:srgbClr>
            </a:solidFill>
            <a:prstDash val="solid"/>
            <a:headEnd type="none"/>
            <a:tailEnd type="none"/>
          </a:ln>
        </p:spPr>
      </p:sp>
      <p:sp>
        <p:nvSpPr>
          <p:cNvPr id="26" name="TextBox 26"/>
          <p:cNvSpPr txBox="1"/>
          <p:nvPr/>
        </p:nvSpPr>
        <p:spPr>
          <a:xfrm>
            <a:off x="4580379" y="5804446"/>
            <a:ext cx="3028193" cy="285750"/>
          </a:xfrm>
          <a:prstGeom prst="rect">
            <a:avLst/>
          </a:prstGeom>
          <a:ln>
            <a:headEnd type="none"/>
            <a:tailEnd type="none"/>
          </a:ln>
        </p:spPr>
        <p:txBody>
          <a:bodyPr vert="horz" wrap="none" lIns="0" tIns="0" rIns="0" bIns="0" rtlCol="0" anchor="t" anchorCtr="0"/>
          <a:lstStyle/>
          <a:p>
            <a:pPr algn="l">
              <a:defRPr/>
            </a:pPr>
            <a:r>
              <a:rPr lang="en-US" sz="1900" b="1" i="0" strike="noStrike">
                <a:solidFill>
                  <a:srgbClr val="5B8CB8">
                    <a:alpha val="100000"/>
                  </a:srgbClr>
                </a:solidFill>
                <a:latin typeface="Alibaba PuHuiTi 3.0 55 Regular"/>
                <a:ea typeface="Alibaba PuHuiTi 3.0 55 Regular"/>
                <a:cs typeface="Alibaba PuHuiTi 3.0 55 Regular"/>
              </a:rPr>
              <a:t>Small Mol.</a:t>
            </a:r>
          </a:p>
        </p:txBody>
      </p:sp>
      <p:sp>
        <p:nvSpPr>
          <p:cNvPr id="27" name="AutoShape 27"/>
          <p:cNvSpPr/>
          <p:nvPr/>
        </p:nvSpPr>
        <p:spPr>
          <a:xfrm>
            <a:off x="8151362" y="2498228"/>
            <a:ext cx="3580505" cy="3902572"/>
          </a:xfrm>
          <a:prstGeom prst="rect">
            <a:avLst/>
          </a:prstGeom>
          <a:solidFill>
            <a:srgbClr val="E6EAEF">
              <a:alpha val="100000"/>
            </a:srgbClr>
          </a:solidFill>
          <a:ln w="9525">
            <a:solidFill>
              <a:srgbClr val="C5CDD6">
                <a:alpha val="100000"/>
              </a:srgbClr>
            </a:solidFill>
            <a:prstDash val="solid"/>
            <a:headEnd type="none"/>
            <a:tailEnd type="none"/>
          </a:ln>
        </p:spPr>
      </p:sp>
      <p:sp>
        <p:nvSpPr>
          <p:cNvPr id="28" name="AutoShape 28"/>
          <p:cNvSpPr/>
          <p:nvPr/>
        </p:nvSpPr>
        <p:spPr>
          <a:xfrm>
            <a:off x="8151362" y="2498228"/>
            <a:ext cx="3580505" cy="9525"/>
          </a:xfrm>
          <a:prstGeom prst="line">
            <a:avLst/>
          </a:prstGeom>
          <a:ln w="28575">
            <a:solidFill>
              <a:srgbClr val="5B8CB8">
                <a:alpha val="100000"/>
              </a:srgbClr>
            </a:solidFill>
            <a:prstDash val="solid"/>
            <a:headEnd type="none"/>
            <a:tailEnd type="none"/>
          </a:ln>
        </p:spPr>
      </p:sp>
      <p:sp>
        <p:nvSpPr>
          <p:cNvPr id="29" name="AutoShape 29"/>
          <p:cNvSpPr/>
          <p:nvPr/>
        </p:nvSpPr>
        <p:spPr>
          <a:xfrm>
            <a:off x="9732117" y="2831603"/>
            <a:ext cx="418996" cy="419100"/>
          </a:xfrm>
          <a:custGeom>
            <a:avLst/>
            <a:gdLst/>
            <a:ahLst/>
            <a:cxnLst/>
            <a:rect l="l" t="t" r="r" b="b"/>
            <a:pathLst>
              <a:path w="9998" h="10000">
                <a:moveTo>
                  <a:pt x="3499" y="230"/>
                </a:moveTo>
                <a:lnTo>
                  <a:pt x="3499" y="1290"/>
                </a:lnTo>
                <a:cubicBezTo>
                  <a:pt x="3012" y="1490"/>
                  <a:pt x="2579" y="1775"/>
                  <a:pt x="2200" y="2145"/>
                </a:cubicBezTo>
                <a:cubicBezTo>
                  <a:pt x="1820" y="2515"/>
                  <a:pt x="1526" y="2940"/>
                  <a:pt x="1320" y="3420"/>
                </a:cubicBezTo>
                <a:cubicBezTo>
                  <a:pt x="1106" y="3926"/>
                  <a:pt x="1000" y="4453"/>
                  <a:pt x="1000" y="5000"/>
                </a:cubicBezTo>
                <a:cubicBezTo>
                  <a:pt x="1000" y="5726"/>
                  <a:pt x="1183" y="6400"/>
                  <a:pt x="1550" y="7020"/>
                </a:cubicBezTo>
                <a:cubicBezTo>
                  <a:pt x="1903" y="7620"/>
                  <a:pt x="2379" y="8096"/>
                  <a:pt x="2979" y="8450"/>
                </a:cubicBezTo>
                <a:cubicBezTo>
                  <a:pt x="3599" y="8816"/>
                  <a:pt x="4272" y="9000"/>
                  <a:pt x="4999" y="9000"/>
                </a:cubicBezTo>
                <a:cubicBezTo>
                  <a:pt x="5545" y="9000"/>
                  <a:pt x="6072" y="8893"/>
                  <a:pt x="6579" y="8680"/>
                </a:cubicBezTo>
                <a:cubicBezTo>
                  <a:pt x="7059" y="8473"/>
                  <a:pt x="7483" y="8180"/>
                  <a:pt x="7853" y="7800"/>
                </a:cubicBezTo>
                <a:cubicBezTo>
                  <a:pt x="8223" y="7420"/>
                  <a:pt x="8508" y="6986"/>
                  <a:pt x="8708" y="6500"/>
                </a:cubicBezTo>
                <a:lnTo>
                  <a:pt x="9768" y="6500"/>
                </a:lnTo>
                <a:cubicBezTo>
                  <a:pt x="9554" y="7173"/>
                  <a:pt x="9214" y="7775"/>
                  <a:pt x="8748" y="8305"/>
                </a:cubicBezTo>
                <a:cubicBezTo>
                  <a:pt x="8281" y="8835"/>
                  <a:pt x="7728" y="9246"/>
                  <a:pt x="7089" y="9540"/>
                </a:cubicBezTo>
                <a:cubicBezTo>
                  <a:pt x="6429" y="9846"/>
                  <a:pt x="5732" y="10000"/>
                  <a:pt x="4999" y="10000"/>
                </a:cubicBez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266"/>
                  <a:pt x="153" y="3570"/>
                  <a:pt x="460" y="2910"/>
                </a:cubicBezTo>
                <a:cubicBezTo>
                  <a:pt x="753" y="2270"/>
                  <a:pt x="1165" y="1716"/>
                  <a:pt x="1695" y="1250"/>
                </a:cubicBezTo>
                <a:cubicBezTo>
                  <a:pt x="2225" y="783"/>
                  <a:pt x="2826" y="443"/>
                  <a:pt x="3499" y="230"/>
                </a:cubicBezTo>
                <a:moveTo>
                  <a:pt x="4999" y="0"/>
                </a:move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166"/>
                  <a:pt x="9991" y="5333"/>
                  <a:pt x="9978" y="5500"/>
                </a:cubicBezTo>
                <a:lnTo>
                  <a:pt x="4499" y="5500"/>
                </a:lnTo>
                <a:lnTo>
                  <a:pt x="4499" y="20"/>
                </a:lnTo>
                <a:cubicBezTo>
                  <a:pt x="4665" y="6"/>
                  <a:pt x="4832" y="0"/>
                  <a:pt x="4999" y="0"/>
                </a:cubicBezTo>
                <a:moveTo>
                  <a:pt x="5499" y="1030"/>
                </a:moveTo>
                <a:lnTo>
                  <a:pt x="5499" y="4500"/>
                </a:lnTo>
                <a:lnTo>
                  <a:pt x="8968" y="4500"/>
                </a:lnTo>
                <a:cubicBezTo>
                  <a:pt x="8894" y="3906"/>
                  <a:pt x="8698" y="3358"/>
                  <a:pt x="8378" y="2855"/>
                </a:cubicBezTo>
                <a:cubicBezTo>
                  <a:pt x="8058" y="2351"/>
                  <a:pt x="7646" y="1940"/>
                  <a:pt x="7144" y="1620"/>
                </a:cubicBezTo>
                <a:cubicBezTo>
                  <a:pt x="6640" y="1300"/>
                  <a:pt x="6092" y="1103"/>
                  <a:pt x="5499" y="1030"/>
                </a:cubicBezTo>
              </a:path>
            </a:pathLst>
          </a:custGeom>
          <a:solidFill>
            <a:srgbClr val="5B8CB8">
              <a:alpha val="100000"/>
            </a:srgbClr>
          </a:solidFill>
          <a:ln>
            <a:headEnd type="none"/>
            <a:tailEnd type="none"/>
          </a:ln>
        </p:spPr>
      </p:sp>
      <p:sp>
        <p:nvSpPr>
          <p:cNvPr id="30" name="TextBox 30"/>
          <p:cNvSpPr txBox="1"/>
          <p:nvPr/>
        </p:nvSpPr>
        <p:spPr>
          <a:xfrm>
            <a:off x="8427518" y="3536752"/>
            <a:ext cx="3028193" cy="133350"/>
          </a:xfrm>
          <a:prstGeom prst="rect">
            <a:avLst/>
          </a:prstGeom>
          <a:ln>
            <a:headEnd type="none"/>
            <a:tailEnd type="none"/>
          </a:ln>
        </p:spPr>
        <p:txBody>
          <a:bodyPr vert="horz" wrap="none" lIns="0" tIns="0" rIns="0" bIns="0" rtlCol="0" anchor="t" anchorCtr="0"/>
          <a:lstStyle/>
          <a:p>
            <a:pPr algn="l">
              <a:defRPr/>
            </a:pPr>
            <a:r>
              <a:rPr lang="en-US" sz="900" b="1" i="0" strike="noStrike">
                <a:solidFill>
                  <a:srgbClr val="0A1F3D">
                    <a:alpha val="45098"/>
                  </a:srgbClr>
                </a:solidFill>
                <a:latin typeface="Inter" panose="02000503000000020004"/>
                <a:ea typeface="Inter" panose="02000503000000020004"/>
                <a:cs typeface="Inter" panose="02000503000000020004"/>
              </a:rPr>
              <a:t>PROTOCOL 03</a:t>
            </a:r>
          </a:p>
        </p:txBody>
      </p:sp>
      <p:sp>
        <p:nvSpPr>
          <p:cNvPr id="31" name="TextBox 31"/>
          <p:cNvSpPr txBox="1"/>
          <p:nvPr/>
        </p:nvSpPr>
        <p:spPr>
          <a:xfrm>
            <a:off x="8427518" y="3793927"/>
            <a:ext cx="3028193" cy="285750"/>
          </a:xfrm>
          <a:prstGeom prst="rect">
            <a:avLst/>
          </a:prstGeom>
          <a:ln>
            <a:headEnd type="none"/>
            <a:tailEnd type="none"/>
          </a:ln>
        </p:spPr>
        <p:txBody>
          <a:bodyPr vert="horz" wrap="none" lIns="0" tIns="0" rIns="0" bIns="0" rtlCol="0" anchor="t" anchorCtr="0"/>
          <a:lstStyle/>
          <a:p>
            <a:pPr algn="l">
              <a:defRPr/>
            </a:pPr>
            <a:r>
              <a:rPr lang="en-US" sz="1900" b="1" i="0" strike="noStrike">
                <a:solidFill>
                  <a:srgbClr val="0A1F3D">
                    <a:alpha val="100000"/>
                  </a:srgbClr>
                </a:solidFill>
                <a:latin typeface="Alibaba PuHuiTi 3.0 55 Regular"/>
                <a:ea typeface="Alibaba PuHuiTi 3.0 55 Regular"/>
                <a:cs typeface="Alibaba PuHuiTi 3.0 55 Regular"/>
              </a:rPr>
              <a:t>DOSY-1D</a:t>
            </a:r>
          </a:p>
        </p:txBody>
      </p:sp>
      <p:sp>
        <p:nvSpPr>
          <p:cNvPr id="32" name="TextBox 32"/>
          <p:cNvSpPr txBox="1"/>
          <p:nvPr/>
        </p:nvSpPr>
        <p:spPr>
          <a:xfrm>
            <a:off x="8427518" y="4284464"/>
            <a:ext cx="3028193" cy="161925"/>
          </a:xfrm>
          <a:prstGeom prst="rect">
            <a:avLst/>
          </a:prstGeom>
          <a:ln>
            <a:headEnd type="none"/>
            <a:tailEnd type="none"/>
          </a:ln>
        </p:spPr>
        <p:txBody>
          <a:bodyPr vert="horz" wrap="none" lIns="0" tIns="0" rIns="0" bIns="0" rtlCol="0" anchor="t" anchorCtr="0"/>
          <a:lstStyle/>
          <a:p>
            <a:pPr algn="l">
              <a:defRPr/>
            </a:pPr>
            <a:r>
              <a:rPr lang="en-US" sz="1200" b="1"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Target:</a:t>
            </a:r>
            <a:r>
              <a:rPr sz="12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 Lipid Subclasses</a:t>
            </a:r>
            <a:endParaRPr lang="en-US" sz="1100"/>
          </a:p>
        </p:txBody>
      </p:sp>
      <p:sp>
        <p:nvSpPr>
          <p:cNvPr id="33" name="TextBox 33"/>
          <p:cNvSpPr txBox="1"/>
          <p:nvPr/>
        </p:nvSpPr>
        <p:spPr>
          <a:xfrm>
            <a:off x="8427518" y="4592984"/>
            <a:ext cx="3028193" cy="413296"/>
          </a:xfrm>
          <a:prstGeom prst="rect">
            <a:avLst/>
          </a:prstGeom>
          <a:ln>
            <a:headEnd type="none"/>
            <a:tailEnd type="none"/>
          </a:ln>
        </p:spPr>
        <p:txBody>
          <a:bodyPr vert="horz" wrap="square" lIns="0" tIns="0" rIns="0" bIns="0" rtlCol="0" anchor="t" anchorCtr="0"/>
          <a:lstStyle/>
          <a:p>
            <a:pPr algn="l">
              <a:defRPr/>
            </a:pPr>
            <a:r>
              <a:rPr lang="en-US" sz="1200" b="1"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Focus:</a:t>
            </a:r>
            <a:r>
              <a:rPr sz="12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 Lipoprotein particles</a:t>
            </a:r>
            <a:endParaRPr lang="en-US" sz="1100"/>
          </a:p>
          <a:p>
            <a:pPr algn="l"/>
            <a:r>
              <a:rPr sz="12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(VLDL/LDL/HDL)</a:t>
            </a:r>
          </a:p>
        </p:txBody>
      </p:sp>
      <p:sp>
        <p:nvSpPr>
          <p:cNvPr id="34" name="TextBox 34"/>
          <p:cNvSpPr txBox="1"/>
          <p:nvPr/>
        </p:nvSpPr>
        <p:spPr>
          <a:xfrm>
            <a:off x="8427518" y="5152876"/>
            <a:ext cx="3028193" cy="161925"/>
          </a:xfrm>
          <a:prstGeom prst="rect">
            <a:avLst/>
          </a:prstGeom>
          <a:ln>
            <a:headEnd type="none"/>
            <a:tailEnd type="none"/>
          </a:ln>
        </p:spPr>
        <p:txBody>
          <a:bodyPr vert="horz" wrap="none" lIns="0" tIns="0" rIns="0" bIns="0" rtlCol="0" anchor="t" anchorCtr="0"/>
          <a:lstStyle/>
          <a:p>
            <a:pPr algn="l">
              <a:defRPr/>
            </a:pPr>
            <a:r>
              <a:rPr lang="en-US" sz="1200" b="1"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Role:</a:t>
            </a:r>
            <a:r>
              <a:rPr sz="12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 Cardiovascular Risk Profiling</a:t>
            </a:r>
            <a:endParaRPr lang="en-US" sz="1100"/>
          </a:p>
        </p:txBody>
      </p:sp>
      <p:sp>
        <p:nvSpPr>
          <p:cNvPr id="35" name="AutoShape 35"/>
          <p:cNvSpPr/>
          <p:nvPr/>
        </p:nvSpPr>
        <p:spPr>
          <a:xfrm>
            <a:off x="8427518" y="5652195"/>
            <a:ext cx="3028193" cy="9525"/>
          </a:xfrm>
          <a:prstGeom prst="line">
            <a:avLst/>
          </a:prstGeom>
          <a:ln w="9525">
            <a:solidFill>
              <a:srgbClr val="C5CDD6">
                <a:alpha val="100000"/>
              </a:srgbClr>
            </a:solidFill>
            <a:prstDash val="solid"/>
            <a:headEnd type="none"/>
            <a:tailEnd type="none"/>
          </a:ln>
        </p:spPr>
      </p:sp>
      <p:sp>
        <p:nvSpPr>
          <p:cNvPr id="36" name="TextBox 36"/>
          <p:cNvSpPr txBox="1"/>
          <p:nvPr/>
        </p:nvSpPr>
        <p:spPr>
          <a:xfrm>
            <a:off x="8427518" y="5804595"/>
            <a:ext cx="3028193" cy="285750"/>
          </a:xfrm>
          <a:prstGeom prst="rect">
            <a:avLst/>
          </a:prstGeom>
          <a:ln>
            <a:headEnd type="none"/>
            <a:tailEnd type="none"/>
          </a:ln>
        </p:spPr>
        <p:txBody>
          <a:bodyPr vert="horz" wrap="none" lIns="0" tIns="0" rIns="0" bIns="0" rtlCol="0" anchor="t" anchorCtr="0"/>
          <a:lstStyle/>
          <a:p>
            <a:pPr algn="l">
              <a:defRPr/>
            </a:pPr>
            <a:r>
              <a:rPr lang="en-US" sz="1900" b="1" i="0" strike="noStrike">
                <a:solidFill>
                  <a:srgbClr val="5B8CB8">
                    <a:alpha val="100000"/>
                  </a:srgbClr>
                </a:solidFill>
                <a:latin typeface="Alibaba PuHuiTi 3.0 55 Regular"/>
                <a:ea typeface="Alibaba PuHuiTi 3.0 55 Regular"/>
                <a:cs typeface="Alibaba PuHuiTi 3.0 55 Regular"/>
              </a:rPr>
              <a:t>Lipids</a:t>
            </a:r>
          </a:p>
        </p:txBody>
      </p:sp>
      <p:pic>
        <p:nvPicPr>
          <p:cNvPr id="37" name="图片 36" descr="LOGO"/>
          <p:cNvPicPr>
            <a:picLocks noChangeAspect="1"/>
          </p:cNvPicPr>
          <p:nvPr/>
        </p:nvPicPr>
        <p:blipFill>
          <a:blip r:embed="rId3"/>
          <a:stretch>
            <a:fillRect/>
          </a:stretch>
        </p:blipFill>
        <p:spPr>
          <a:xfrm>
            <a:off x="228600" y="228600"/>
            <a:ext cx="1076960" cy="46037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2217729" y="2766120"/>
            <a:ext cx="7753495" cy="754261"/>
          </a:xfrm>
          <a:prstGeom prst="rect">
            <a:avLst/>
          </a:prstGeom>
          <a:ln>
            <a:headEnd type="none"/>
            <a:tailEnd type="none"/>
          </a:ln>
        </p:spPr>
        <p:txBody>
          <a:bodyPr vert="horz" wrap="none" lIns="0" tIns="0" rIns="0" bIns="0" rtlCol="0" anchor="t" anchorCtr="1"/>
          <a:lstStyle/>
          <a:p>
            <a:pPr algn="ctr">
              <a:defRPr/>
            </a:pPr>
            <a:r>
              <a:rPr lang="en-US" sz="5400" b="1" i="0" strike="noStrike">
                <a:solidFill>
                  <a:schemeClr val="tx1">
                    <a:alpha val="100000"/>
                  </a:schemeClr>
                </a:solidFill>
                <a:latin typeface="Inter" panose="02000503000000020004"/>
                <a:ea typeface="Inter" panose="02000503000000020004"/>
                <a:cs typeface="Inter" panose="02000503000000020004"/>
              </a:rPr>
              <a:t>Thank You</a:t>
            </a:r>
          </a:p>
        </p:txBody>
      </p:sp>
      <p:sp>
        <p:nvSpPr>
          <p:cNvPr id="6" name="TextBox 6"/>
          <p:cNvSpPr txBox="1"/>
          <p:nvPr/>
        </p:nvSpPr>
        <p:spPr>
          <a:xfrm>
            <a:off x="1806172" y="4015680"/>
            <a:ext cx="8576606" cy="304800"/>
          </a:xfrm>
          <a:prstGeom prst="rect">
            <a:avLst/>
          </a:prstGeom>
          <a:ln>
            <a:headEnd type="none"/>
            <a:tailEnd type="none"/>
          </a:ln>
        </p:spPr>
        <p:txBody>
          <a:bodyPr vert="horz" wrap="none" lIns="0" tIns="0" rIns="0" bIns="0" rtlCol="0" anchor="ctr" anchorCtr="1"/>
          <a:lstStyle/>
          <a:p>
            <a:pPr algn="ctr">
              <a:defRPr/>
            </a:pPr>
            <a:r>
              <a:rPr lang="en-US" sz="1500" b="0" i="0" strike="noStrike">
                <a:solidFill>
                  <a:schemeClr val="tx1">
                    <a:alpha val="85098"/>
                  </a:schemeClr>
                </a:solidFill>
                <a:latin typeface="FZYaYiHei GB18030L2 R" panose="02000500000000000000" charset="-122"/>
                <a:ea typeface="FZYaYiHei GB18030L2 R" panose="02000500000000000000" charset="-122"/>
                <a:cs typeface="FZYaYiHei GB18030L2 R" panose="02000500000000000000" charset="-122"/>
              </a:rPr>
              <a:t>Comprehensive NMR Solutions for Serum Metabolomics</a:t>
            </a:r>
          </a:p>
          <a:p>
            <a:pPr algn="ctr">
              <a:defRPr/>
            </a:pPr>
            <a:endParaRPr lang="en-US" sz="1500" b="0" i="0" strike="noStrike">
              <a:solidFill>
                <a:schemeClr val="tx1">
                  <a:alpha val="85098"/>
                </a:schemeClr>
              </a:solidFill>
              <a:latin typeface="FZYaYiHei GB18030L2 R" panose="02000500000000000000" charset="-122"/>
              <a:ea typeface="FZYaYiHei GB18030L2 R" panose="02000500000000000000" charset="-122"/>
              <a:cs typeface="FZYaYiHei GB18030L2 R" panose="02000500000000000000" charset="-122"/>
            </a:endParaRPr>
          </a:p>
          <a:p>
            <a:pPr algn="ctr">
              <a:defRPr/>
            </a:pPr>
            <a:r>
              <a:rPr lang="en-US" sz="1500" b="0" i="0" strike="noStrike">
                <a:solidFill>
                  <a:schemeClr val="tx1">
                    <a:alpha val="85098"/>
                  </a:schemeClr>
                </a:solidFill>
                <a:latin typeface="FZYaYiHei GB18030L2 R" panose="02000500000000000000" charset="-122"/>
                <a:ea typeface="FZYaYiHei GB18030L2 R" panose="02000500000000000000" charset="-122"/>
                <a:cs typeface="FZYaYiHei GB18030L2 R" panose="02000500000000000000" charset="-122"/>
              </a:rPr>
              <a:t>Q.One Instruments Ltd.</a:t>
            </a:r>
            <a:endParaRPr lang="zh-CN" altLang="en-US" sz="1500" b="0" i="0" strike="noStrike">
              <a:solidFill>
                <a:schemeClr val="tx1">
                  <a:alpha val="85098"/>
                </a:schemeClr>
              </a:solidFill>
              <a:latin typeface="FZYaYiHei GB18030L2 R" panose="02000500000000000000" charset="-122"/>
              <a:ea typeface="FZYaYiHei GB18030L2 R" panose="02000500000000000000" charset="-122"/>
              <a:cs typeface="FZYaYiHei GB18030L2 R" panose="02000500000000000000" charset="-122"/>
            </a:endParaRPr>
          </a:p>
        </p:txBody>
      </p:sp>
      <p:pic>
        <p:nvPicPr>
          <p:cNvPr id="17" name="图片 16" descr="LOGO"/>
          <p:cNvPicPr>
            <a:picLocks noChangeAspect="1"/>
          </p:cNvPicPr>
          <p:nvPr/>
        </p:nvPicPr>
        <p:blipFill>
          <a:blip r:embed="rId2"/>
          <a:stretch>
            <a:fillRect/>
          </a:stretch>
        </p:blipFill>
        <p:spPr>
          <a:xfrm>
            <a:off x="228600" y="228600"/>
            <a:ext cx="1076960" cy="46037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1F3F5">
              <a:alpha val="100000"/>
            </a:srgbClr>
          </a:solidFill>
          <a:ln>
            <a:headEnd type="none"/>
            <a:tailEnd type="none"/>
          </a:ln>
        </p:spPr>
      </p:sp>
      <p:sp>
        <p:nvSpPr>
          <p:cNvPr id="3" name="TextBox 3"/>
          <p:cNvSpPr txBox="1"/>
          <p:nvPr/>
        </p:nvSpPr>
        <p:spPr>
          <a:xfrm>
            <a:off x="457086" y="2288084"/>
            <a:ext cx="4507323" cy="133350"/>
          </a:xfrm>
          <a:prstGeom prst="rect">
            <a:avLst/>
          </a:prstGeom>
          <a:ln>
            <a:headEnd type="none"/>
            <a:tailEnd type="none"/>
          </a:ln>
        </p:spPr>
        <p:txBody>
          <a:bodyPr vert="horz" wrap="none" lIns="0" tIns="0" rIns="0" bIns="0" rtlCol="0" anchor="t" anchorCtr="0"/>
          <a:lstStyle/>
          <a:p>
            <a:pPr algn="l">
              <a:defRPr/>
            </a:pPr>
            <a:r>
              <a:rPr lang="en-US" sz="900" b="0" i="0" strike="noStrike">
                <a:solidFill>
                  <a:srgbClr val="0A1F3D">
                    <a:alpha val="50196"/>
                  </a:srgbClr>
                </a:solidFill>
                <a:latin typeface="Inter" panose="02000503000000020004"/>
                <a:ea typeface="Inter" panose="02000503000000020004"/>
                <a:cs typeface="Inter" panose="02000503000000020004"/>
              </a:rPr>
              <a:t>Contents</a:t>
            </a:r>
            <a:endParaRPr lang="en-US" sz="1100"/>
          </a:p>
        </p:txBody>
      </p:sp>
      <p:sp>
        <p:nvSpPr>
          <p:cNvPr id="4" name="TextBox 4"/>
          <p:cNvSpPr txBox="1"/>
          <p:nvPr/>
        </p:nvSpPr>
        <p:spPr>
          <a:xfrm>
            <a:off x="457086" y="2659559"/>
            <a:ext cx="4507323" cy="1186755"/>
          </a:xfrm>
          <a:prstGeom prst="rect">
            <a:avLst/>
          </a:prstGeom>
          <a:ln>
            <a:headEnd type="none"/>
            <a:tailEnd type="none"/>
          </a:ln>
        </p:spPr>
        <p:txBody>
          <a:bodyPr vert="horz" wrap="none" lIns="0" tIns="0" rIns="0" bIns="0" rtlCol="0" anchor="t" anchorCtr="0"/>
          <a:lstStyle/>
          <a:p>
            <a:pPr algn="l">
              <a:defRPr/>
            </a:pPr>
            <a:r>
              <a:rPr lang="en-US" sz="4200" b="1" i="0" strike="noStrike">
                <a:solidFill>
                  <a:srgbClr val="0A1F3D">
                    <a:alpha val="100000"/>
                  </a:srgbClr>
                </a:solidFill>
                <a:latin typeface="Alibaba PuHuiTi 3.0 55 Regular"/>
                <a:ea typeface="Alibaba PuHuiTi 3.0 55 Regular"/>
                <a:cs typeface="Alibaba PuHuiTi 3.0 55 Regular"/>
              </a:rPr>
              <a:t>Report</a:t>
            </a:r>
            <a:endParaRPr lang="en-US" sz="1100"/>
          </a:p>
          <a:p>
            <a:pPr algn="l"/>
            <a:r>
              <a:rPr sz="4200" b="1" i="0" strike="noStrike">
                <a:solidFill>
                  <a:srgbClr val="0A1F3D">
                    <a:alpha val="100000"/>
                  </a:srgbClr>
                </a:solidFill>
                <a:latin typeface="Alibaba PuHuiTi 3.0 55 Regular"/>
                <a:ea typeface="Alibaba PuHuiTi 3.0 55 Regular"/>
                <a:cs typeface="Alibaba PuHuiTi 3.0 55 Regular"/>
              </a:rPr>
              <a:t>Contents</a:t>
            </a:r>
          </a:p>
        </p:txBody>
      </p:sp>
      <p:sp>
        <p:nvSpPr>
          <p:cNvPr id="5" name="TextBox 5"/>
          <p:cNvSpPr txBox="1"/>
          <p:nvPr/>
        </p:nvSpPr>
        <p:spPr>
          <a:xfrm>
            <a:off x="457086" y="4118670"/>
            <a:ext cx="4056487" cy="420886"/>
          </a:xfrm>
          <a:prstGeom prst="rect">
            <a:avLst/>
          </a:prstGeom>
          <a:ln>
            <a:headEnd type="none"/>
            <a:tailEnd type="none"/>
          </a:ln>
        </p:spPr>
        <p:txBody>
          <a:bodyPr vert="horz" wrap="square" lIns="0" tIns="0" rIns="0" bIns="0" rtlCol="0" anchor="t" anchorCtr="0"/>
          <a:lstStyle/>
          <a:p>
            <a:pPr algn="l">
              <a:defRPr/>
            </a:pPr>
            <a:r>
              <a:rPr lang="en-US" sz="1200" b="0" i="0" strike="noStrike">
                <a:solidFill>
                  <a:srgbClr val="0A1F3D">
                    <a:alpha val="70196"/>
                  </a:srgbClr>
                </a:solidFill>
                <a:latin typeface="FZYaYiHei GB18030L2 R" panose="02000500000000000000" charset="-122"/>
                <a:ea typeface="FZYaYiHei GB18030L2 R" panose="02000500000000000000" charset="-122"/>
                <a:cs typeface="FZYaYiHei GB18030L2 R" panose="02000500000000000000" charset="-122"/>
              </a:rPr>
              <a:t>Serum NMR Metabolomics Test Report — analytical</a:t>
            </a:r>
            <a:endParaRPr lang="en-US" sz="1100"/>
          </a:p>
          <a:p>
            <a:pPr algn="l"/>
            <a:r>
              <a:rPr sz="1200" b="0" i="0" strike="noStrike">
                <a:solidFill>
                  <a:srgbClr val="0A1F3D">
                    <a:alpha val="70196"/>
                  </a:srgbClr>
                </a:solidFill>
                <a:latin typeface="FZYaYiHei GB18030L2 R" panose="02000500000000000000" charset="-122"/>
                <a:ea typeface="FZYaYiHei GB18030L2 R" panose="02000500000000000000" charset="-122"/>
                <a:cs typeface="FZYaYiHei GB18030L2 R" panose="02000500000000000000" charset="-122"/>
              </a:rPr>
              <a:t>framework and key findings.</a:t>
            </a:r>
          </a:p>
        </p:txBody>
      </p:sp>
      <p:sp>
        <p:nvSpPr>
          <p:cNvPr id="6" name="AutoShape 6"/>
          <p:cNvSpPr/>
          <p:nvPr>
            <p:custDataLst>
              <p:tags r:id="rId1"/>
            </p:custDataLst>
          </p:nvPr>
        </p:nvSpPr>
        <p:spPr>
          <a:xfrm>
            <a:off x="5421494" y="2060674"/>
            <a:ext cx="6310222" cy="9525"/>
          </a:xfrm>
          <a:prstGeom prst="line">
            <a:avLst/>
          </a:prstGeom>
          <a:ln w="9525">
            <a:solidFill>
              <a:srgbClr val="C5CDD6">
                <a:alpha val="100000"/>
              </a:srgbClr>
            </a:solidFill>
            <a:prstDash val="solid"/>
            <a:headEnd type="none"/>
            <a:tailEnd type="none"/>
          </a:ln>
        </p:spPr>
      </p:sp>
      <p:sp>
        <p:nvSpPr>
          <p:cNvPr id="7" name="TextBox 7"/>
          <p:cNvSpPr txBox="1"/>
          <p:nvPr>
            <p:custDataLst>
              <p:tags r:id="rId2"/>
            </p:custDataLst>
          </p:nvPr>
        </p:nvSpPr>
        <p:spPr>
          <a:xfrm>
            <a:off x="5421494" y="1656903"/>
            <a:ext cx="266633" cy="152400"/>
          </a:xfrm>
          <a:prstGeom prst="rect">
            <a:avLst/>
          </a:prstGeom>
          <a:ln>
            <a:headEnd type="none"/>
            <a:tailEnd type="none"/>
          </a:ln>
        </p:spPr>
        <p:txBody>
          <a:bodyPr vert="horz" wrap="none" lIns="0" tIns="0" rIns="0" bIns="0" rtlCol="0" anchor="t" anchorCtr="0"/>
          <a:lstStyle/>
          <a:p>
            <a:pPr algn="l">
              <a:defRPr/>
            </a:pPr>
            <a:r>
              <a:rPr lang="en-US" sz="1000" b="0" i="0" strike="noStrike">
                <a:solidFill>
                  <a:srgbClr val="0A1F3D">
                    <a:alpha val="40000"/>
                  </a:srgbClr>
                </a:solidFill>
                <a:latin typeface="Inter" panose="02000503000000020004"/>
                <a:ea typeface="Inter" panose="02000503000000020004"/>
                <a:cs typeface="Inter" panose="02000503000000020004"/>
              </a:rPr>
              <a:t>01</a:t>
            </a:r>
            <a:endParaRPr lang="en-US" sz="1100"/>
          </a:p>
        </p:txBody>
      </p:sp>
      <p:sp>
        <p:nvSpPr>
          <p:cNvPr id="8" name="TextBox 8"/>
          <p:cNvSpPr txBox="1"/>
          <p:nvPr>
            <p:custDataLst>
              <p:tags r:id="rId3"/>
            </p:custDataLst>
          </p:nvPr>
        </p:nvSpPr>
        <p:spPr>
          <a:xfrm>
            <a:off x="5840490" y="1580703"/>
            <a:ext cx="5891228" cy="257175"/>
          </a:xfrm>
          <a:prstGeom prst="rect">
            <a:avLst/>
          </a:prstGeom>
          <a:ln>
            <a:headEnd type="none"/>
            <a:tailEnd type="none"/>
          </a:ln>
        </p:spPr>
        <p:txBody>
          <a:bodyPr vert="horz" wrap="none" lIns="0" tIns="0" rIns="0" bIns="0" rtlCol="0" anchor="t" anchorCtr="0"/>
          <a:lstStyle/>
          <a:p>
            <a:pPr algn="l">
              <a:defRPr/>
            </a:pPr>
            <a:r>
              <a:rPr lang="en-US" sz="1800" b="1" i="0" strike="noStrike">
                <a:solidFill>
                  <a:schemeClr val="tx1">
                    <a:alpha val="100000"/>
                  </a:schemeClr>
                </a:solidFill>
                <a:latin typeface="Alibaba PuHuiTi 3.0 55 Regular"/>
                <a:ea typeface="Alibaba PuHuiTi 3.0 55 Regular"/>
                <a:cs typeface="Alibaba PuHuiTi 3.0 55 Regular"/>
              </a:rPr>
              <a:t>Strategic Overview of Serum Metabolomics</a:t>
            </a:r>
          </a:p>
        </p:txBody>
      </p:sp>
      <p:sp>
        <p:nvSpPr>
          <p:cNvPr id="9" name="AutoShape 9"/>
          <p:cNvSpPr/>
          <p:nvPr>
            <p:custDataLst>
              <p:tags r:id="rId4"/>
            </p:custDataLst>
          </p:nvPr>
        </p:nvSpPr>
        <p:spPr>
          <a:xfrm>
            <a:off x="5421494" y="3673673"/>
            <a:ext cx="6310222" cy="9525"/>
          </a:xfrm>
          <a:prstGeom prst="line">
            <a:avLst/>
          </a:prstGeom>
          <a:ln w="9525">
            <a:solidFill>
              <a:srgbClr val="C5CDD6">
                <a:alpha val="100000"/>
              </a:srgbClr>
            </a:solidFill>
            <a:prstDash val="solid"/>
            <a:headEnd type="none"/>
            <a:tailEnd type="none"/>
          </a:ln>
        </p:spPr>
      </p:sp>
      <p:sp>
        <p:nvSpPr>
          <p:cNvPr id="10" name="TextBox 10"/>
          <p:cNvSpPr txBox="1"/>
          <p:nvPr>
            <p:custDataLst>
              <p:tags r:id="rId5"/>
            </p:custDataLst>
          </p:nvPr>
        </p:nvSpPr>
        <p:spPr>
          <a:xfrm>
            <a:off x="5421494" y="3269903"/>
            <a:ext cx="266633" cy="152400"/>
          </a:xfrm>
          <a:prstGeom prst="rect">
            <a:avLst/>
          </a:prstGeom>
          <a:ln>
            <a:headEnd type="none"/>
            <a:tailEnd type="none"/>
          </a:ln>
        </p:spPr>
        <p:txBody>
          <a:bodyPr vert="horz" wrap="none" lIns="0" tIns="0" rIns="0" bIns="0" rtlCol="0" anchor="t" anchorCtr="0"/>
          <a:lstStyle/>
          <a:p>
            <a:pPr algn="l">
              <a:defRPr/>
            </a:pPr>
            <a:r>
              <a:rPr lang="en-US" sz="1000" b="0" i="0" strike="noStrike">
                <a:solidFill>
                  <a:srgbClr val="0A1F3D">
                    <a:alpha val="40000"/>
                  </a:srgbClr>
                </a:solidFill>
                <a:latin typeface="Inter" panose="02000503000000020004"/>
                <a:ea typeface="Inter" panose="02000503000000020004"/>
                <a:cs typeface="Inter" panose="02000503000000020004"/>
              </a:rPr>
              <a:t>02</a:t>
            </a:r>
            <a:endParaRPr lang="en-US" sz="1100"/>
          </a:p>
        </p:txBody>
      </p:sp>
      <p:sp>
        <p:nvSpPr>
          <p:cNvPr id="11" name="TextBox 11"/>
          <p:cNvSpPr txBox="1"/>
          <p:nvPr>
            <p:custDataLst>
              <p:tags r:id="rId6"/>
            </p:custDataLst>
          </p:nvPr>
        </p:nvSpPr>
        <p:spPr>
          <a:xfrm>
            <a:off x="5840490" y="3193703"/>
            <a:ext cx="5891228" cy="257175"/>
          </a:xfrm>
          <a:prstGeom prst="rect">
            <a:avLst/>
          </a:prstGeom>
          <a:ln>
            <a:headEnd type="none"/>
            <a:tailEnd type="none"/>
          </a:ln>
        </p:spPr>
        <p:txBody>
          <a:bodyPr vert="horz" wrap="none" lIns="0" tIns="0" rIns="0" bIns="0" rtlCol="0" anchor="t" anchorCtr="0"/>
          <a:lstStyle/>
          <a:p>
            <a:pPr algn="l">
              <a:defRPr/>
            </a:pPr>
            <a:r>
              <a:rPr lang="en-US" sz="1800" b="1" i="0" strike="noStrike">
                <a:solidFill>
                  <a:srgbClr val="0A1F3D">
                    <a:alpha val="100000"/>
                  </a:srgbClr>
                </a:solidFill>
                <a:latin typeface="Alibaba PuHuiTi 3.0 55 Regular"/>
                <a:ea typeface="Alibaba PuHuiTi 3.0 55 Regular"/>
                <a:cs typeface="Alibaba PuHuiTi 3.0 55 Regular"/>
              </a:rPr>
              <a:t>Three Complementary NMR Protocols</a:t>
            </a:r>
          </a:p>
        </p:txBody>
      </p:sp>
      <p:sp>
        <p:nvSpPr>
          <p:cNvPr id="12" name="AutoShape 12"/>
          <p:cNvSpPr/>
          <p:nvPr>
            <p:custDataLst>
              <p:tags r:id="rId7"/>
            </p:custDataLst>
          </p:nvPr>
        </p:nvSpPr>
        <p:spPr>
          <a:xfrm>
            <a:off x="5421494" y="5286672"/>
            <a:ext cx="6310222" cy="9525"/>
          </a:xfrm>
          <a:prstGeom prst="line">
            <a:avLst/>
          </a:prstGeom>
          <a:ln w="9525">
            <a:solidFill>
              <a:srgbClr val="C5CDD6">
                <a:alpha val="100000"/>
              </a:srgbClr>
            </a:solidFill>
            <a:prstDash val="solid"/>
            <a:headEnd type="none"/>
            <a:tailEnd type="none"/>
          </a:ln>
        </p:spPr>
      </p:sp>
      <p:sp>
        <p:nvSpPr>
          <p:cNvPr id="13" name="TextBox 13"/>
          <p:cNvSpPr txBox="1"/>
          <p:nvPr>
            <p:custDataLst>
              <p:tags r:id="rId8"/>
            </p:custDataLst>
          </p:nvPr>
        </p:nvSpPr>
        <p:spPr>
          <a:xfrm>
            <a:off x="5421494" y="4882902"/>
            <a:ext cx="266633" cy="152400"/>
          </a:xfrm>
          <a:prstGeom prst="rect">
            <a:avLst/>
          </a:prstGeom>
          <a:ln>
            <a:headEnd type="none"/>
            <a:tailEnd type="none"/>
          </a:ln>
        </p:spPr>
        <p:txBody>
          <a:bodyPr vert="horz" wrap="none" lIns="0" tIns="0" rIns="0" bIns="0" rtlCol="0" anchor="t" anchorCtr="0"/>
          <a:lstStyle/>
          <a:p>
            <a:pPr algn="l">
              <a:defRPr/>
            </a:pPr>
            <a:r>
              <a:rPr lang="en-US" sz="1000" b="0" i="0" strike="noStrike">
                <a:solidFill>
                  <a:srgbClr val="0A1F3D">
                    <a:alpha val="40000"/>
                  </a:srgbClr>
                </a:solidFill>
                <a:latin typeface="Inter" panose="02000503000000020004"/>
                <a:ea typeface="Inter" panose="02000503000000020004"/>
                <a:cs typeface="Inter" panose="02000503000000020004"/>
              </a:rPr>
              <a:t>03</a:t>
            </a:r>
            <a:endParaRPr lang="en-US" sz="1100"/>
          </a:p>
        </p:txBody>
      </p:sp>
      <p:sp>
        <p:nvSpPr>
          <p:cNvPr id="14" name="TextBox 14"/>
          <p:cNvSpPr txBox="1"/>
          <p:nvPr>
            <p:custDataLst>
              <p:tags r:id="rId9"/>
            </p:custDataLst>
          </p:nvPr>
        </p:nvSpPr>
        <p:spPr>
          <a:xfrm>
            <a:off x="5840490" y="4806702"/>
            <a:ext cx="5891228" cy="257175"/>
          </a:xfrm>
          <a:prstGeom prst="rect">
            <a:avLst/>
          </a:prstGeom>
          <a:ln>
            <a:headEnd type="none"/>
            <a:tailEnd type="none"/>
          </a:ln>
        </p:spPr>
        <p:txBody>
          <a:bodyPr vert="horz" wrap="none" lIns="0" tIns="0" rIns="0" bIns="0" rtlCol="0" anchor="t" anchorCtr="0"/>
          <a:lstStyle/>
          <a:p>
            <a:pPr algn="l">
              <a:defRPr/>
            </a:pPr>
            <a:r>
              <a:rPr lang="en-US" sz="1800" b="1" i="0" strike="noStrike">
                <a:solidFill>
                  <a:srgbClr val="0A1F3D">
                    <a:alpha val="100000"/>
                  </a:srgbClr>
                </a:solidFill>
                <a:latin typeface="Alibaba PuHuiTi 3.0 55 Regular"/>
                <a:ea typeface="Alibaba PuHuiTi 3.0 55 Regular"/>
                <a:cs typeface="Alibaba PuHuiTi 3.0 55 Regular"/>
              </a:rPr>
              <a:t>Synergistic Value in Biomarker Discovery</a:t>
            </a:r>
          </a:p>
        </p:txBody>
      </p:sp>
      <p:pic>
        <p:nvPicPr>
          <p:cNvPr id="17" name="图片 16" descr="LOGO"/>
          <p:cNvPicPr>
            <a:picLocks noChangeAspect="1"/>
          </p:cNvPicPr>
          <p:nvPr/>
        </p:nvPicPr>
        <p:blipFill>
          <a:blip r:embed="rId12"/>
          <a:stretch>
            <a:fillRect/>
          </a:stretch>
        </p:blipFill>
        <p:spPr>
          <a:xfrm>
            <a:off x="228600" y="228600"/>
            <a:ext cx="1076960" cy="46037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1F3F5">
              <a:alpha val="100000"/>
            </a:srgbClr>
          </a:solidFill>
          <a:ln>
            <a:headEnd type="none"/>
            <a:tailEnd type="none"/>
          </a:ln>
        </p:spPr>
      </p:sp>
      <p:sp>
        <p:nvSpPr>
          <p:cNvPr id="4" name="TextBox 4"/>
          <p:cNvSpPr txBox="1"/>
          <p:nvPr/>
        </p:nvSpPr>
        <p:spPr>
          <a:xfrm>
            <a:off x="457086" y="733425"/>
            <a:ext cx="11274781" cy="419100"/>
          </a:xfrm>
          <a:prstGeom prst="rect">
            <a:avLst/>
          </a:prstGeom>
          <a:ln>
            <a:headEnd type="none"/>
            <a:tailEnd type="none"/>
          </a:ln>
        </p:spPr>
        <p:txBody>
          <a:bodyPr vert="horz" wrap="none" lIns="0" tIns="0" rIns="0" bIns="0" rtlCol="0" anchor="t" anchorCtr="0"/>
          <a:lstStyle/>
          <a:p>
            <a:pPr algn="l">
              <a:defRPr/>
            </a:pPr>
            <a:r>
              <a:rPr lang="en-US" sz="3000" b="1" i="0" strike="noStrike">
                <a:solidFill>
                  <a:srgbClr val="0A1F3D">
                    <a:alpha val="100000"/>
                  </a:srgbClr>
                </a:solidFill>
                <a:latin typeface="Alibaba PuHuiTi 3.0 55 Regular"/>
                <a:ea typeface="Alibaba PuHuiTi 3.0 55 Regular"/>
                <a:cs typeface="Alibaba PuHuiTi 3.0 55 Regular"/>
              </a:rPr>
              <a:t>The Value of Serum Metabolomics</a:t>
            </a:r>
            <a:endParaRPr lang="en-US" sz="1100"/>
          </a:p>
        </p:txBody>
      </p:sp>
      <p:sp>
        <p:nvSpPr>
          <p:cNvPr id="5" name="AutoShape 5"/>
          <p:cNvSpPr/>
          <p:nvPr/>
        </p:nvSpPr>
        <p:spPr>
          <a:xfrm>
            <a:off x="457086" y="1295400"/>
            <a:ext cx="9522" cy="649486"/>
          </a:xfrm>
          <a:prstGeom prst="line">
            <a:avLst/>
          </a:prstGeom>
          <a:ln w="9525">
            <a:solidFill>
              <a:srgbClr val="5B8CB8">
                <a:alpha val="78039"/>
              </a:srgbClr>
            </a:solidFill>
            <a:prstDash val="solid"/>
            <a:headEnd type="none"/>
            <a:tailEnd type="none"/>
          </a:ln>
        </p:spPr>
      </p:sp>
      <p:sp>
        <p:nvSpPr>
          <p:cNvPr id="6" name="TextBox 6"/>
          <p:cNvSpPr txBox="1"/>
          <p:nvPr/>
        </p:nvSpPr>
        <p:spPr>
          <a:xfrm>
            <a:off x="580880" y="1333500"/>
            <a:ext cx="11608072" cy="562868"/>
          </a:xfrm>
          <a:prstGeom prst="rect">
            <a:avLst/>
          </a:prstGeom>
          <a:ln>
            <a:headEnd type="none"/>
            <a:tailEnd type="none"/>
          </a:ln>
        </p:spPr>
        <p:txBody>
          <a:bodyPr vert="horz" wrap="square" lIns="0" tIns="0" rIns="0" bIns="0" rtlCol="0" anchor="t" anchorCtr="0"/>
          <a:lstStyle/>
          <a:p>
            <a:pPr algn="l">
              <a:defRPr/>
            </a:pPr>
            <a:r>
              <a:rPr lang="en-US" sz="1600" b="0" i="1" strike="noStrike">
                <a:solidFill>
                  <a:srgbClr val="0A1F3D">
                    <a:alpha val="78039"/>
                  </a:srgbClr>
                </a:solidFill>
                <a:latin typeface="FZYaYiHei GB18030L2 R" panose="02000500000000000000" charset="-122"/>
                <a:ea typeface="FZYaYiHei GB18030L2 R" panose="02000500000000000000" charset="-122"/>
                <a:cs typeface="FZYaYiHei GB18030L2 R" panose="02000500000000000000" charset="-122"/>
              </a:rPr>
              <a:t>Serum is the core sample for clinical testing and biomarker discovery. The depth and breadth of</a:t>
            </a:r>
            <a:endParaRPr lang="en-US" sz="1100"/>
          </a:p>
          <a:p>
            <a:pPr algn="l"/>
            <a:r>
              <a:rPr sz="1600" b="0" i="1" strike="noStrike">
                <a:solidFill>
                  <a:srgbClr val="0A1F3D">
                    <a:alpha val="78039"/>
                  </a:srgbClr>
                </a:solidFill>
                <a:latin typeface="FZYaYiHei GB18030L2 R" panose="02000500000000000000" charset="-122"/>
                <a:ea typeface="FZYaYiHei GB18030L2 R" panose="02000500000000000000" charset="-122"/>
                <a:cs typeface="FZYaYiHei GB18030L2 R" panose="02000500000000000000" charset="-122"/>
              </a:rPr>
              <a:t>metabolomic analysis directly determine research quality.</a:t>
            </a:r>
          </a:p>
        </p:txBody>
      </p:sp>
      <p:pic>
        <p:nvPicPr>
          <p:cNvPr id="7" name="Picture 7"/>
          <p:cNvPicPr>
            <a:picLocks noChangeAspect="1"/>
          </p:cNvPicPr>
          <p:nvPr/>
        </p:nvPicPr>
        <p:blipFill>
          <a:blip r:embed="rId3">
            <a:alphaModFix/>
          </a:blip>
          <a:srcRect/>
          <a:stretch>
            <a:fillRect/>
          </a:stretch>
        </p:blipFill>
        <p:spPr>
          <a:xfrm>
            <a:off x="457086" y="2116336"/>
            <a:ext cx="4178049" cy="2739629"/>
          </a:xfrm>
          <a:prstGeom prst="rect">
            <a:avLst/>
          </a:prstGeom>
          <a:ln>
            <a:headEnd type="none"/>
            <a:tailEnd type="none"/>
          </a:ln>
        </p:spPr>
      </p:pic>
      <p:sp>
        <p:nvSpPr>
          <p:cNvPr id="8" name="TextBox 8"/>
          <p:cNvSpPr txBox="1"/>
          <p:nvPr/>
        </p:nvSpPr>
        <p:spPr>
          <a:xfrm>
            <a:off x="457086" y="4941689"/>
            <a:ext cx="4178049" cy="133350"/>
          </a:xfrm>
          <a:prstGeom prst="rect">
            <a:avLst/>
          </a:prstGeom>
          <a:ln>
            <a:headEnd type="none"/>
            <a:tailEnd type="none"/>
          </a:ln>
        </p:spPr>
        <p:txBody>
          <a:bodyPr vert="horz" wrap="none" lIns="0" tIns="0" rIns="0" bIns="0" rtlCol="0" anchor="t" anchorCtr="0"/>
          <a:lstStyle/>
          <a:p>
            <a:pPr algn="l">
              <a:defRPr/>
            </a:pPr>
            <a:r>
              <a:rPr lang="en-US" sz="900" b="0" i="0" strike="noStrike">
                <a:solidFill>
                  <a:srgbClr val="0A1F3D">
                    <a:alpha val="50196"/>
                  </a:srgbClr>
                </a:solidFill>
                <a:latin typeface="Alibaba PuHuiTi 3.0 55 Regular"/>
                <a:ea typeface="Alibaba PuHuiTi 3.0 55 Regular"/>
                <a:cs typeface="Alibaba PuHuiTi 3.0 55 Regular"/>
              </a:rPr>
              <a:t>Serum sample tubes in clinical laboratory</a:t>
            </a:r>
            <a:endParaRPr lang="en-US" sz="1100"/>
          </a:p>
        </p:txBody>
      </p:sp>
      <p:sp>
        <p:nvSpPr>
          <p:cNvPr id="9" name="AutoShape 9"/>
          <p:cNvSpPr/>
          <p:nvPr/>
        </p:nvSpPr>
        <p:spPr>
          <a:xfrm>
            <a:off x="4768451" y="2116336"/>
            <a:ext cx="6963415" cy="1421159"/>
          </a:xfrm>
          <a:prstGeom prst="rect">
            <a:avLst/>
          </a:prstGeom>
          <a:solidFill>
            <a:srgbClr val="E8EBEF">
              <a:alpha val="100000"/>
            </a:srgbClr>
          </a:solidFill>
          <a:ln w="9525">
            <a:solidFill>
              <a:srgbClr val="C5CDD6">
                <a:alpha val="100000"/>
              </a:srgbClr>
            </a:solidFill>
            <a:prstDash val="solid"/>
            <a:headEnd type="none"/>
            <a:tailEnd type="none"/>
          </a:ln>
        </p:spPr>
      </p:sp>
      <p:sp>
        <p:nvSpPr>
          <p:cNvPr id="10" name="AutoShape 10"/>
          <p:cNvSpPr/>
          <p:nvPr/>
        </p:nvSpPr>
        <p:spPr>
          <a:xfrm>
            <a:off x="4768451" y="2116336"/>
            <a:ext cx="6963415" cy="9525"/>
          </a:xfrm>
          <a:prstGeom prst="line">
            <a:avLst/>
          </a:prstGeom>
          <a:ln w="28575">
            <a:solidFill>
              <a:srgbClr val="5B8CB8">
                <a:alpha val="100000"/>
              </a:srgbClr>
            </a:solidFill>
            <a:prstDash val="solid"/>
            <a:headEnd type="none"/>
            <a:tailEnd type="none"/>
          </a:ln>
        </p:spPr>
      </p:sp>
      <p:sp>
        <p:nvSpPr>
          <p:cNvPr id="11" name="AutoShape 11"/>
          <p:cNvSpPr/>
          <p:nvPr/>
        </p:nvSpPr>
        <p:spPr>
          <a:xfrm>
            <a:off x="4947298" y="2539305"/>
            <a:ext cx="190452" cy="190500"/>
          </a:xfrm>
          <a:custGeom>
            <a:avLst/>
            <a:gdLst/>
            <a:ahLst/>
            <a:cxnLst/>
            <a:rect l="l" t="t" r="r" b="b"/>
            <a:pathLst>
              <a:path w="9998" h="10000">
                <a:moveTo>
                  <a:pt x="7838" y="3629"/>
                </a:moveTo>
                <a:lnTo>
                  <a:pt x="4999" y="1315"/>
                </a:lnTo>
                <a:lnTo>
                  <a:pt x="2160" y="3629"/>
                </a:lnTo>
                <a:cubicBezTo>
                  <a:pt x="1639" y="4045"/>
                  <a:pt x="1287" y="4537"/>
                  <a:pt x="1103" y="5103"/>
                </a:cubicBezTo>
                <a:cubicBezTo>
                  <a:pt x="927" y="5656"/>
                  <a:pt x="927" y="6209"/>
                  <a:pt x="1103" y="6763"/>
                </a:cubicBezTo>
                <a:cubicBezTo>
                  <a:pt x="1287" y="7329"/>
                  <a:pt x="1637" y="7822"/>
                  <a:pt x="2155" y="8242"/>
                </a:cubicBezTo>
                <a:cubicBezTo>
                  <a:pt x="2671" y="8661"/>
                  <a:pt x="3278" y="8945"/>
                  <a:pt x="3976" y="9095"/>
                </a:cubicBezTo>
                <a:cubicBezTo>
                  <a:pt x="4658" y="9238"/>
                  <a:pt x="5340" y="9238"/>
                  <a:pt x="6022" y="9095"/>
                </a:cubicBezTo>
                <a:cubicBezTo>
                  <a:pt x="6719" y="8945"/>
                  <a:pt x="7326" y="8661"/>
                  <a:pt x="7843" y="8242"/>
                </a:cubicBezTo>
                <a:cubicBezTo>
                  <a:pt x="8360" y="7822"/>
                  <a:pt x="8711" y="7329"/>
                  <a:pt x="8895" y="6763"/>
                </a:cubicBezTo>
                <a:cubicBezTo>
                  <a:pt x="9071" y="6209"/>
                  <a:pt x="9071" y="5656"/>
                  <a:pt x="8895" y="5103"/>
                </a:cubicBezTo>
                <a:cubicBezTo>
                  <a:pt x="8711" y="4537"/>
                  <a:pt x="8358" y="4045"/>
                  <a:pt x="7838" y="3629"/>
                </a:cubicBezTo>
                <a:moveTo>
                  <a:pt x="1345" y="2966"/>
                </a:moveTo>
                <a:lnTo>
                  <a:pt x="4999" y="0"/>
                </a:lnTo>
                <a:lnTo>
                  <a:pt x="8653" y="2966"/>
                </a:lnTo>
                <a:cubicBezTo>
                  <a:pt x="9319" y="3501"/>
                  <a:pt x="9768" y="4135"/>
                  <a:pt x="9998" y="4869"/>
                </a:cubicBezTo>
                <a:cubicBezTo>
                  <a:pt x="10228" y="5578"/>
                  <a:pt x="10228" y="6287"/>
                  <a:pt x="9998" y="6996"/>
                </a:cubicBezTo>
                <a:cubicBezTo>
                  <a:pt x="9768" y="7730"/>
                  <a:pt x="9321" y="8366"/>
                  <a:pt x="8659" y="8904"/>
                </a:cubicBezTo>
                <a:cubicBezTo>
                  <a:pt x="7996" y="9442"/>
                  <a:pt x="7213" y="9807"/>
                  <a:pt x="6309" y="10000"/>
                </a:cubicBezTo>
                <a:cubicBezTo>
                  <a:pt x="5435" y="10180"/>
                  <a:pt x="4562" y="10180"/>
                  <a:pt x="3689" y="10000"/>
                </a:cubicBezTo>
                <a:cubicBezTo>
                  <a:pt x="2785" y="9807"/>
                  <a:pt x="2001" y="9442"/>
                  <a:pt x="1339" y="8904"/>
                </a:cubicBezTo>
                <a:cubicBezTo>
                  <a:pt x="676" y="8366"/>
                  <a:pt x="230" y="7730"/>
                  <a:pt x="0" y="6996"/>
                </a:cubicBezTo>
                <a:cubicBezTo>
                  <a:pt x="-230" y="6287"/>
                  <a:pt x="-230" y="5578"/>
                  <a:pt x="0" y="4869"/>
                </a:cubicBezTo>
                <a:cubicBezTo>
                  <a:pt x="230" y="4135"/>
                  <a:pt x="678" y="3501"/>
                  <a:pt x="1345" y="2966"/>
                </a:cubicBezTo>
              </a:path>
            </a:pathLst>
          </a:custGeom>
          <a:solidFill>
            <a:srgbClr val="5B8CB8">
              <a:alpha val="100000"/>
            </a:srgbClr>
          </a:solidFill>
          <a:ln>
            <a:headEnd type="none"/>
            <a:tailEnd type="none"/>
          </a:ln>
        </p:spPr>
      </p:sp>
      <p:sp>
        <p:nvSpPr>
          <p:cNvPr id="12" name="TextBox 12"/>
          <p:cNvSpPr txBox="1"/>
          <p:nvPr/>
        </p:nvSpPr>
        <p:spPr>
          <a:xfrm>
            <a:off x="5230894" y="2510730"/>
            <a:ext cx="6300998" cy="190500"/>
          </a:xfrm>
          <a:prstGeom prst="rect">
            <a:avLst/>
          </a:prstGeom>
          <a:ln>
            <a:headEnd type="none"/>
            <a:tailEnd type="none"/>
          </a:ln>
        </p:spPr>
        <p:txBody>
          <a:bodyPr vert="horz" wrap="none" lIns="0" tIns="0" rIns="0" bIns="0" rtlCol="0" anchor="t" anchorCtr="0"/>
          <a:lstStyle/>
          <a:p>
            <a:pPr algn="l">
              <a:defRPr/>
            </a:pPr>
            <a:r>
              <a:rPr lang="en-US" sz="1300" b="1" i="0" strike="noStrike">
                <a:solidFill>
                  <a:schemeClr val="tx1">
                    <a:alpha val="100000"/>
                  </a:schemeClr>
                </a:solidFill>
                <a:latin typeface="Alibaba PuHuiTi 3.0 55 Regular"/>
                <a:ea typeface="Alibaba PuHuiTi 3.0 55 Regular"/>
                <a:cs typeface="Alibaba PuHuiTi 3.0 55 Regular"/>
              </a:rPr>
              <a:t>Core Sample</a:t>
            </a:r>
          </a:p>
        </p:txBody>
      </p:sp>
      <p:sp>
        <p:nvSpPr>
          <p:cNvPr id="13" name="TextBox 13"/>
          <p:cNvSpPr txBox="1"/>
          <p:nvPr/>
        </p:nvSpPr>
        <p:spPr>
          <a:xfrm>
            <a:off x="5230894" y="2790676"/>
            <a:ext cx="6300998" cy="352425"/>
          </a:xfrm>
          <a:prstGeom prst="rect">
            <a:avLst/>
          </a:prstGeom>
          <a:ln>
            <a:headEnd type="none"/>
            <a:tailEnd type="none"/>
          </a:ln>
        </p:spPr>
        <p:txBody>
          <a:bodyPr vert="horz" wrap="square" lIns="0" tIns="0" rIns="0" bIns="0" rtlCol="0" anchor="t" anchorCtr="0"/>
          <a:lstStyle/>
          <a:p>
            <a:pPr algn="l">
              <a:defRPr/>
            </a:pPr>
            <a:r>
              <a:rPr lang="en-US" sz="10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Serum reflects systemic metabolic states, making it ideal for non-invasive diagnostics and disease</a:t>
            </a:r>
            <a:endParaRPr lang="en-US" sz="1100"/>
          </a:p>
          <a:p>
            <a:pPr algn="l"/>
            <a:r>
              <a:rPr sz="10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monitoring.</a:t>
            </a:r>
          </a:p>
        </p:txBody>
      </p:sp>
      <p:sp>
        <p:nvSpPr>
          <p:cNvPr id="14" name="AutoShape 14"/>
          <p:cNvSpPr/>
          <p:nvPr/>
        </p:nvSpPr>
        <p:spPr>
          <a:xfrm>
            <a:off x="4768451" y="3670846"/>
            <a:ext cx="6963415" cy="1421309"/>
          </a:xfrm>
          <a:prstGeom prst="rect">
            <a:avLst/>
          </a:prstGeom>
          <a:solidFill>
            <a:srgbClr val="E8EBEF">
              <a:alpha val="100000"/>
            </a:srgbClr>
          </a:solidFill>
          <a:ln w="9525">
            <a:solidFill>
              <a:srgbClr val="C5CDD6">
                <a:alpha val="100000"/>
              </a:srgbClr>
            </a:solidFill>
            <a:prstDash val="solid"/>
            <a:headEnd type="none"/>
            <a:tailEnd type="none"/>
          </a:ln>
        </p:spPr>
      </p:sp>
      <p:sp>
        <p:nvSpPr>
          <p:cNvPr id="15" name="AutoShape 15"/>
          <p:cNvSpPr/>
          <p:nvPr/>
        </p:nvSpPr>
        <p:spPr>
          <a:xfrm>
            <a:off x="4768451" y="3670846"/>
            <a:ext cx="6963415" cy="9525"/>
          </a:xfrm>
          <a:prstGeom prst="line">
            <a:avLst/>
          </a:prstGeom>
          <a:ln w="28575">
            <a:solidFill>
              <a:srgbClr val="5B8CB8">
                <a:alpha val="100000"/>
              </a:srgbClr>
            </a:solidFill>
            <a:prstDash val="solid"/>
            <a:headEnd type="none"/>
            <a:tailEnd type="none"/>
          </a:ln>
        </p:spPr>
      </p:sp>
      <p:sp>
        <p:nvSpPr>
          <p:cNvPr id="16" name="AutoShape 16"/>
          <p:cNvSpPr/>
          <p:nvPr/>
        </p:nvSpPr>
        <p:spPr>
          <a:xfrm>
            <a:off x="4947298" y="4193828"/>
            <a:ext cx="190452" cy="190500"/>
          </a:xfrm>
          <a:custGeom>
            <a:avLst/>
            <a:gdLst/>
            <a:ahLst/>
            <a:cxnLst/>
            <a:rect l="l" t="t" r="r" b="b"/>
            <a:pathLst>
              <a:path w="9998" h="10000">
                <a:moveTo>
                  <a:pt x="0" y="10000"/>
                </a:moveTo>
                <a:lnTo>
                  <a:pt x="0" y="5263"/>
                </a:lnTo>
                <a:lnTo>
                  <a:pt x="1111" y="5263"/>
                </a:lnTo>
                <a:lnTo>
                  <a:pt x="1111" y="10000"/>
                </a:lnTo>
                <a:lnTo>
                  <a:pt x="0" y="10000"/>
                </a:lnTo>
                <a:moveTo>
                  <a:pt x="8887" y="10000"/>
                </a:moveTo>
                <a:lnTo>
                  <a:pt x="8887" y="3158"/>
                </a:lnTo>
                <a:lnTo>
                  <a:pt x="9998" y="3158"/>
                </a:lnTo>
                <a:lnTo>
                  <a:pt x="9998" y="10000"/>
                </a:lnTo>
                <a:lnTo>
                  <a:pt x="8887" y="10000"/>
                </a:lnTo>
                <a:moveTo>
                  <a:pt x="4444" y="10000"/>
                </a:moveTo>
                <a:lnTo>
                  <a:pt x="4444" y="0"/>
                </a:lnTo>
                <a:lnTo>
                  <a:pt x="5554" y="0"/>
                </a:lnTo>
                <a:lnTo>
                  <a:pt x="5554" y="10000"/>
                </a:lnTo>
              </a:path>
            </a:pathLst>
          </a:custGeom>
          <a:solidFill>
            <a:srgbClr val="5B8CB8">
              <a:alpha val="100000"/>
            </a:srgbClr>
          </a:solidFill>
          <a:ln>
            <a:headEnd type="none"/>
            <a:tailEnd type="none"/>
          </a:ln>
        </p:spPr>
      </p:sp>
      <p:sp>
        <p:nvSpPr>
          <p:cNvPr id="17" name="TextBox 17"/>
          <p:cNvSpPr txBox="1"/>
          <p:nvPr/>
        </p:nvSpPr>
        <p:spPr>
          <a:xfrm>
            <a:off x="5230894" y="4165253"/>
            <a:ext cx="6165152" cy="190500"/>
          </a:xfrm>
          <a:prstGeom prst="rect">
            <a:avLst/>
          </a:prstGeom>
          <a:ln>
            <a:headEnd type="none"/>
            <a:tailEnd type="none"/>
          </a:ln>
        </p:spPr>
        <p:txBody>
          <a:bodyPr vert="horz" wrap="none" lIns="0" tIns="0" rIns="0" bIns="0" rtlCol="0" anchor="t" anchorCtr="0"/>
          <a:lstStyle/>
          <a:p>
            <a:pPr algn="l">
              <a:defRPr/>
            </a:pPr>
            <a:r>
              <a:rPr lang="en-US" sz="1300" b="1" i="0" strike="noStrike">
                <a:solidFill>
                  <a:srgbClr val="0A1F3D">
                    <a:alpha val="100000"/>
                  </a:srgbClr>
                </a:solidFill>
                <a:latin typeface="Alibaba PuHuiTi 3.0 55 Regular"/>
                <a:ea typeface="Alibaba PuHuiTi 3.0 55 Regular"/>
                <a:cs typeface="Alibaba PuHuiTi 3.0 55 Regular"/>
              </a:rPr>
              <a:t>Quality Determinant</a:t>
            </a:r>
            <a:endParaRPr lang="en-US" sz="1100"/>
          </a:p>
        </p:txBody>
      </p:sp>
      <p:sp>
        <p:nvSpPr>
          <p:cNvPr id="18" name="TextBox 18"/>
          <p:cNvSpPr txBox="1"/>
          <p:nvPr/>
        </p:nvSpPr>
        <p:spPr>
          <a:xfrm>
            <a:off x="5230894" y="4445198"/>
            <a:ext cx="6203243" cy="152400"/>
          </a:xfrm>
          <a:prstGeom prst="rect">
            <a:avLst/>
          </a:prstGeom>
          <a:ln>
            <a:headEnd type="none"/>
            <a:tailEnd type="none"/>
          </a:ln>
        </p:spPr>
        <p:txBody>
          <a:bodyPr vert="horz" wrap="none" lIns="0" tIns="0" rIns="0" bIns="0" rtlCol="0" anchor="t" anchorCtr="0"/>
          <a:lstStyle/>
          <a:p>
            <a:pPr algn="l">
              <a:defRPr/>
            </a:pPr>
            <a:r>
              <a:rPr lang="en-US" sz="10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The comprehensiveness of metabolite coverage directly impacts the reliability of biomarker identification.</a:t>
            </a:r>
            <a:endParaRPr lang="en-US" sz="1100"/>
          </a:p>
        </p:txBody>
      </p:sp>
      <p:sp>
        <p:nvSpPr>
          <p:cNvPr id="19" name="AutoShape 19"/>
          <p:cNvSpPr/>
          <p:nvPr/>
        </p:nvSpPr>
        <p:spPr>
          <a:xfrm>
            <a:off x="457086" y="5225504"/>
            <a:ext cx="4178049" cy="1175296"/>
          </a:xfrm>
          <a:prstGeom prst="rect">
            <a:avLst/>
          </a:prstGeom>
          <a:solidFill>
            <a:srgbClr val="E8EBEF">
              <a:alpha val="100000"/>
            </a:srgbClr>
          </a:solidFill>
          <a:ln w="9525">
            <a:solidFill>
              <a:srgbClr val="C5CDD6">
                <a:alpha val="100000"/>
              </a:srgbClr>
            </a:solidFill>
            <a:prstDash val="solid"/>
            <a:headEnd type="none"/>
            <a:tailEnd type="none"/>
          </a:ln>
        </p:spPr>
      </p:sp>
      <p:sp>
        <p:nvSpPr>
          <p:cNvPr id="20" name="AutoShape 20"/>
          <p:cNvSpPr/>
          <p:nvPr/>
        </p:nvSpPr>
        <p:spPr>
          <a:xfrm>
            <a:off x="457086" y="5225504"/>
            <a:ext cx="4178049" cy="9525"/>
          </a:xfrm>
          <a:prstGeom prst="line">
            <a:avLst/>
          </a:prstGeom>
          <a:ln w="28575">
            <a:solidFill>
              <a:srgbClr val="5B8CB8">
                <a:alpha val="100000"/>
              </a:srgbClr>
            </a:solidFill>
            <a:prstDash val="solid"/>
            <a:headEnd type="none"/>
            <a:tailEnd type="none"/>
          </a:ln>
        </p:spPr>
      </p:sp>
      <p:sp>
        <p:nvSpPr>
          <p:cNvPr id="21" name="AutoShape 21"/>
          <p:cNvSpPr/>
          <p:nvPr/>
        </p:nvSpPr>
        <p:spPr>
          <a:xfrm>
            <a:off x="635932" y="5425529"/>
            <a:ext cx="190452" cy="190500"/>
          </a:xfrm>
          <a:custGeom>
            <a:avLst/>
            <a:gdLst/>
            <a:ahLst/>
            <a:cxnLst/>
            <a:rect l="l" t="t" r="r" b="b"/>
            <a:pathLst>
              <a:path w="9998" h="10000">
                <a:moveTo>
                  <a:pt x="2572" y="5524"/>
                </a:moveTo>
                <a:lnTo>
                  <a:pt x="3636" y="2662"/>
                </a:lnTo>
                <a:lnTo>
                  <a:pt x="6362" y="10000"/>
                </a:lnTo>
                <a:lnTo>
                  <a:pt x="8026" y="5524"/>
                </a:lnTo>
                <a:lnTo>
                  <a:pt x="9998" y="5524"/>
                </a:lnTo>
                <a:lnTo>
                  <a:pt x="9998" y="4476"/>
                </a:lnTo>
                <a:lnTo>
                  <a:pt x="7426" y="4476"/>
                </a:lnTo>
                <a:lnTo>
                  <a:pt x="6362" y="7338"/>
                </a:lnTo>
                <a:lnTo>
                  <a:pt x="3636" y="0"/>
                </a:lnTo>
                <a:lnTo>
                  <a:pt x="1972" y="4476"/>
                </a:lnTo>
                <a:lnTo>
                  <a:pt x="0" y="4476"/>
                </a:lnTo>
                <a:lnTo>
                  <a:pt x="0" y="5524"/>
                </a:lnTo>
              </a:path>
            </a:pathLst>
          </a:custGeom>
          <a:solidFill>
            <a:srgbClr val="5B8CB8">
              <a:alpha val="100000"/>
            </a:srgbClr>
          </a:solidFill>
          <a:ln>
            <a:headEnd type="none"/>
            <a:tailEnd type="none"/>
          </a:ln>
        </p:spPr>
      </p:sp>
      <p:sp>
        <p:nvSpPr>
          <p:cNvPr id="22" name="TextBox 22"/>
          <p:cNvSpPr txBox="1"/>
          <p:nvPr/>
        </p:nvSpPr>
        <p:spPr>
          <a:xfrm>
            <a:off x="919528" y="5396954"/>
            <a:ext cx="3515632" cy="190500"/>
          </a:xfrm>
          <a:prstGeom prst="rect">
            <a:avLst/>
          </a:prstGeom>
          <a:ln>
            <a:headEnd type="none"/>
            <a:tailEnd type="none"/>
          </a:ln>
        </p:spPr>
        <p:txBody>
          <a:bodyPr vert="horz" wrap="none" lIns="0" tIns="0" rIns="0" bIns="0" rtlCol="0" anchor="t" anchorCtr="0"/>
          <a:lstStyle/>
          <a:p>
            <a:pPr algn="l">
              <a:defRPr/>
            </a:pPr>
            <a:r>
              <a:rPr lang="en-US" sz="1300" b="1" i="0" strike="noStrike">
                <a:solidFill>
                  <a:srgbClr val="0A1F3D">
                    <a:alpha val="100000"/>
                  </a:srgbClr>
                </a:solidFill>
                <a:latin typeface="Alibaba PuHuiTi 3.0 55 Regular"/>
                <a:ea typeface="Alibaba PuHuiTi 3.0 55 Regular"/>
                <a:cs typeface="Alibaba PuHuiTi 3.0 55 Regular"/>
              </a:rPr>
              <a:t>NMR Advantage</a:t>
            </a:r>
            <a:endParaRPr lang="en-US" sz="1100"/>
          </a:p>
        </p:txBody>
      </p:sp>
      <p:sp>
        <p:nvSpPr>
          <p:cNvPr id="23" name="TextBox 23"/>
          <p:cNvSpPr txBox="1"/>
          <p:nvPr/>
        </p:nvSpPr>
        <p:spPr>
          <a:xfrm>
            <a:off x="919528" y="5676900"/>
            <a:ext cx="3515632" cy="552450"/>
          </a:xfrm>
          <a:prstGeom prst="rect">
            <a:avLst/>
          </a:prstGeom>
          <a:ln>
            <a:headEnd type="none"/>
            <a:tailEnd type="none"/>
          </a:ln>
        </p:spPr>
        <p:txBody>
          <a:bodyPr vert="horz" wrap="square" lIns="0" tIns="0" rIns="0" bIns="0" rtlCol="0" anchor="t" anchorCtr="0"/>
          <a:lstStyle/>
          <a:p>
            <a:pPr algn="l">
              <a:defRPr/>
            </a:pPr>
            <a:r>
              <a:rPr lang="en-US" sz="10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High-field NMR offers high reproducibility, minimal sample </a:t>
            </a:r>
            <a:r>
              <a:rPr sz="10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preparation, and simultaneous detection of diverse</a:t>
            </a:r>
            <a:r>
              <a:rPr lang="en-US" sz="10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 </a:t>
            </a:r>
            <a:r>
              <a:rPr sz="10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metabolite classes.</a:t>
            </a:r>
          </a:p>
        </p:txBody>
      </p:sp>
      <p:sp>
        <p:nvSpPr>
          <p:cNvPr id="24" name="AutoShape 24"/>
          <p:cNvSpPr/>
          <p:nvPr/>
        </p:nvSpPr>
        <p:spPr>
          <a:xfrm>
            <a:off x="4768451" y="5225504"/>
            <a:ext cx="6963415" cy="1175296"/>
          </a:xfrm>
          <a:prstGeom prst="rect">
            <a:avLst/>
          </a:prstGeom>
          <a:solidFill>
            <a:srgbClr val="E8EBEF">
              <a:alpha val="100000"/>
            </a:srgbClr>
          </a:solidFill>
          <a:ln w="9525">
            <a:solidFill>
              <a:srgbClr val="C5CDD6">
                <a:alpha val="100000"/>
              </a:srgbClr>
            </a:solidFill>
            <a:prstDash val="solid"/>
            <a:headEnd type="none"/>
            <a:tailEnd type="none"/>
          </a:ln>
        </p:spPr>
      </p:sp>
      <p:sp>
        <p:nvSpPr>
          <p:cNvPr id="25" name="AutoShape 25"/>
          <p:cNvSpPr/>
          <p:nvPr/>
        </p:nvSpPr>
        <p:spPr>
          <a:xfrm>
            <a:off x="4768451" y="5225504"/>
            <a:ext cx="6963415" cy="9525"/>
          </a:xfrm>
          <a:prstGeom prst="line">
            <a:avLst/>
          </a:prstGeom>
          <a:ln w="28575">
            <a:solidFill>
              <a:srgbClr val="5B8CB8">
                <a:alpha val="100000"/>
              </a:srgbClr>
            </a:solidFill>
            <a:prstDash val="solid"/>
            <a:headEnd type="none"/>
            <a:tailEnd type="none"/>
          </a:ln>
        </p:spPr>
      </p:sp>
      <p:sp>
        <p:nvSpPr>
          <p:cNvPr id="26" name="AutoShape 26"/>
          <p:cNvSpPr/>
          <p:nvPr/>
        </p:nvSpPr>
        <p:spPr>
          <a:xfrm>
            <a:off x="4947298" y="5525541"/>
            <a:ext cx="190452" cy="190500"/>
          </a:xfrm>
          <a:custGeom>
            <a:avLst/>
            <a:gdLst/>
            <a:ahLst/>
            <a:cxnLst/>
            <a:rect l="l" t="t" r="r" b="b"/>
            <a:pathLst>
              <a:path w="9998" h="10000">
                <a:moveTo>
                  <a:pt x="4999" y="8990"/>
                </a:moveTo>
                <a:lnTo>
                  <a:pt x="9246" y="6676"/>
                </a:lnTo>
                <a:lnTo>
                  <a:pt x="9877" y="7019"/>
                </a:lnTo>
                <a:cubicBezTo>
                  <a:pt x="9940" y="7057"/>
                  <a:pt x="9980" y="7107"/>
                  <a:pt x="9998" y="7171"/>
                </a:cubicBezTo>
                <a:cubicBezTo>
                  <a:pt x="10015" y="7235"/>
                  <a:pt x="10006" y="7295"/>
                  <a:pt x="9972" y="7352"/>
                </a:cubicBezTo>
                <a:cubicBezTo>
                  <a:pt x="9950" y="7384"/>
                  <a:pt x="9919" y="7409"/>
                  <a:pt x="9877" y="7429"/>
                </a:cubicBezTo>
                <a:lnTo>
                  <a:pt x="5272" y="9933"/>
                </a:lnTo>
                <a:cubicBezTo>
                  <a:pt x="5188" y="9977"/>
                  <a:pt x="5097" y="10000"/>
                  <a:pt x="4999" y="10000"/>
                </a:cubicBezTo>
                <a:cubicBezTo>
                  <a:pt x="4901" y="10000"/>
                  <a:pt x="4810" y="9977"/>
                  <a:pt x="4726" y="9933"/>
                </a:cubicBezTo>
                <a:lnTo>
                  <a:pt x="121" y="7429"/>
                </a:lnTo>
                <a:cubicBezTo>
                  <a:pt x="57" y="7397"/>
                  <a:pt x="17" y="7349"/>
                  <a:pt x="0" y="7286"/>
                </a:cubicBezTo>
                <a:cubicBezTo>
                  <a:pt x="-17" y="7222"/>
                  <a:pt x="-8" y="7161"/>
                  <a:pt x="26" y="7105"/>
                </a:cubicBezTo>
                <a:cubicBezTo>
                  <a:pt x="47" y="7073"/>
                  <a:pt x="79" y="7044"/>
                  <a:pt x="121" y="7019"/>
                </a:cubicBezTo>
                <a:lnTo>
                  <a:pt x="752" y="6676"/>
                </a:lnTo>
                <a:lnTo>
                  <a:pt x="4999" y="8990"/>
                </a:lnTo>
                <a:moveTo>
                  <a:pt x="4999" y="6752"/>
                </a:moveTo>
                <a:lnTo>
                  <a:pt x="9246" y="4438"/>
                </a:lnTo>
                <a:lnTo>
                  <a:pt x="9877" y="4781"/>
                </a:lnTo>
                <a:cubicBezTo>
                  <a:pt x="9940" y="4819"/>
                  <a:pt x="9980" y="4869"/>
                  <a:pt x="9998" y="4933"/>
                </a:cubicBezTo>
                <a:cubicBezTo>
                  <a:pt x="10015" y="4997"/>
                  <a:pt x="10006" y="5057"/>
                  <a:pt x="9972" y="5114"/>
                </a:cubicBezTo>
                <a:cubicBezTo>
                  <a:pt x="9950" y="5146"/>
                  <a:pt x="9919" y="5171"/>
                  <a:pt x="9877" y="5190"/>
                </a:cubicBezTo>
                <a:lnTo>
                  <a:pt x="4999" y="7848"/>
                </a:lnTo>
                <a:lnTo>
                  <a:pt x="121" y="5190"/>
                </a:lnTo>
                <a:cubicBezTo>
                  <a:pt x="57" y="5158"/>
                  <a:pt x="17" y="5111"/>
                  <a:pt x="0" y="5048"/>
                </a:cubicBezTo>
                <a:cubicBezTo>
                  <a:pt x="-17" y="4984"/>
                  <a:pt x="-8" y="4923"/>
                  <a:pt x="26" y="4867"/>
                </a:cubicBezTo>
                <a:cubicBezTo>
                  <a:pt x="47" y="4835"/>
                  <a:pt x="79" y="4806"/>
                  <a:pt x="121" y="4781"/>
                </a:cubicBezTo>
                <a:lnTo>
                  <a:pt x="752" y="4438"/>
                </a:lnTo>
                <a:lnTo>
                  <a:pt x="4999" y="6752"/>
                </a:lnTo>
                <a:moveTo>
                  <a:pt x="5272" y="67"/>
                </a:moveTo>
                <a:lnTo>
                  <a:pt x="9877" y="2571"/>
                </a:lnTo>
                <a:cubicBezTo>
                  <a:pt x="9940" y="2603"/>
                  <a:pt x="9980" y="2650"/>
                  <a:pt x="9998" y="2714"/>
                </a:cubicBezTo>
                <a:cubicBezTo>
                  <a:pt x="10015" y="2778"/>
                  <a:pt x="10006" y="2838"/>
                  <a:pt x="9972" y="2895"/>
                </a:cubicBezTo>
                <a:cubicBezTo>
                  <a:pt x="9950" y="2927"/>
                  <a:pt x="9919" y="2955"/>
                  <a:pt x="9877" y="2981"/>
                </a:cubicBezTo>
                <a:lnTo>
                  <a:pt x="4999" y="5629"/>
                </a:lnTo>
                <a:lnTo>
                  <a:pt x="121" y="2981"/>
                </a:lnTo>
                <a:cubicBezTo>
                  <a:pt x="57" y="2943"/>
                  <a:pt x="17" y="2892"/>
                  <a:pt x="0" y="2829"/>
                </a:cubicBezTo>
                <a:cubicBezTo>
                  <a:pt x="-17" y="2765"/>
                  <a:pt x="-8" y="2704"/>
                  <a:pt x="26" y="2648"/>
                </a:cubicBezTo>
                <a:cubicBezTo>
                  <a:pt x="47" y="2616"/>
                  <a:pt x="79" y="2590"/>
                  <a:pt x="121" y="2571"/>
                </a:cubicBezTo>
                <a:lnTo>
                  <a:pt x="4726" y="67"/>
                </a:lnTo>
                <a:cubicBezTo>
                  <a:pt x="4810" y="22"/>
                  <a:pt x="4901" y="0"/>
                  <a:pt x="4999" y="0"/>
                </a:cubicBezTo>
                <a:cubicBezTo>
                  <a:pt x="5097" y="0"/>
                  <a:pt x="5188" y="22"/>
                  <a:pt x="5272" y="67"/>
                </a:cubicBezTo>
                <a:moveTo>
                  <a:pt x="8216" y="2771"/>
                </a:moveTo>
                <a:lnTo>
                  <a:pt x="4999" y="1029"/>
                </a:lnTo>
                <a:lnTo>
                  <a:pt x="1782" y="2771"/>
                </a:lnTo>
                <a:lnTo>
                  <a:pt x="4999" y="4524"/>
                </a:lnTo>
              </a:path>
            </a:pathLst>
          </a:custGeom>
          <a:solidFill>
            <a:srgbClr val="5B8CB8">
              <a:alpha val="100000"/>
            </a:srgbClr>
          </a:solidFill>
          <a:ln>
            <a:headEnd type="none"/>
            <a:tailEnd type="none"/>
          </a:ln>
        </p:spPr>
      </p:sp>
      <p:sp>
        <p:nvSpPr>
          <p:cNvPr id="27" name="TextBox 27"/>
          <p:cNvSpPr txBox="1"/>
          <p:nvPr/>
        </p:nvSpPr>
        <p:spPr>
          <a:xfrm>
            <a:off x="5230894" y="5496966"/>
            <a:ext cx="6300998" cy="190500"/>
          </a:xfrm>
          <a:prstGeom prst="rect">
            <a:avLst/>
          </a:prstGeom>
          <a:ln>
            <a:headEnd type="none"/>
            <a:tailEnd type="none"/>
          </a:ln>
        </p:spPr>
        <p:txBody>
          <a:bodyPr vert="horz" wrap="none" lIns="0" tIns="0" rIns="0" bIns="0" rtlCol="0" anchor="t" anchorCtr="0"/>
          <a:lstStyle/>
          <a:p>
            <a:pPr algn="l">
              <a:defRPr/>
            </a:pPr>
            <a:r>
              <a:rPr lang="en-US" sz="1300" b="1" i="0" strike="noStrike">
                <a:solidFill>
                  <a:srgbClr val="0A1F3D">
                    <a:alpha val="100000"/>
                  </a:srgbClr>
                </a:solidFill>
                <a:latin typeface="Alibaba PuHuiTi 3.0 55 Regular"/>
                <a:ea typeface="Alibaba PuHuiTi 3.0 55 Regular"/>
                <a:cs typeface="Alibaba PuHuiTi 3.0 55 Regular"/>
              </a:rPr>
              <a:t>Layered Approach</a:t>
            </a:r>
            <a:endParaRPr lang="en-US" sz="1100"/>
          </a:p>
        </p:txBody>
      </p:sp>
      <p:sp>
        <p:nvSpPr>
          <p:cNvPr id="28" name="TextBox 28"/>
          <p:cNvSpPr txBox="1"/>
          <p:nvPr/>
        </p:nvSpPr>
        <p:spPr>
          <a:xfrm>
            <a:off x="5230894" y="5776912"/>
            <a:ext cx="6300998" cy="352425"/>
          </a:xfrm>
          <a:prstGeom prst="rect">
            <a:avLst/>
          </a:prstGeom>
          <a:ln>
            <a:headEnd type="none"/>
            <a:tailEnd type="none"/>
          </a:ln>
        </p:spPr>
        <p:txBody>
          <a:bodyPr vert="horz" wrap="square" lIns="0" tIns="0" rIns="0" bIns="0" rtlCol="0" anchor="t" anchorCtr="0"/>
          <a:lstStyle/>
          <a:p>
            <a:pPr algn="l">
              <a:defRPr/>
            </a:pPr>
            <a:r>
              <a:rPr lang="en-US" sz="10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A single spectrum is often insufficient; a multi-pulse strategy is required to resolve complex overlapping </a:t>
            </a:r>
            <a:r>
              <a:rPr sz="10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signals.</a:t>
            </a:r>
          </a:p>
        </p:txBody>
      </p:sp>
      <p:pic>
        <p:nvPicPr>
          <p:cNvPr id="29" name="图片 28" descr="LOGO"/>
          <p:cNvPicPr>
            <a:picLocks noChangeAspect="1"/>
          </p:cNvPicPr>
          <p:nvPr/>
        </p:nvPicPr>
        <p:blipFill>
          <a:blip r:embed="rId4"/>
          <a:stretch>
            <a:fillRect/>
          </a:stretch>
        </p:blipFill>
        <p:spPr>
          <a:xfrm>
            <a:off x="228600" y="228600"/>
            <a:ext cx="1076960" cy="46037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1F3F5">
              <a:alpha val="100000"/>
            </a:srgbClr>
          </a:solidFill>
          <a:ln>
            <a:headEnd type="none"/>
            <a:tailEnd type="none"/>
          </a:ln>
        </p:spPr>
      </p:sp>
      <p:sp>
        <p:nvSpPr>
          <p:cNvPr id="4" name="TextBox 4"/>
          <p:cNvSpPr txBox="1"/>
          <p:nvPr/>
        </p:nvSpPr>
        <p:spPr>
          <a:xfrm>
            <a:off x="457086" y="781050"/>
            <a:ext cx="11274781" cy="847725"/>
          </a:xfrm>
          <a:prstGeom prst="rect">
            <a:avLst/>
          </a:prstGeom>
          <a:ln>
            <a:headEnd type="none"/>
            <a:tailEnd type="none"/>
          </a:ln>
        </p:spPr>
        <p:txBody>
          <a:bodyPr vert="horz" wrap="square" lIns="0" tIns="0" rIns="0" bIns="0" rtlCol="0" anchor="t" anchorCtr="0"/>
          <a:lstStyle/>
          <a:p>
            <a:pPr algn="l">
              <a:defRPr/>
            </a:pPr>
            <a:r>
              <a:rPr lang="en-US" sz="3000" b="1" i="0" strike="noStrike">
                <a:solidFill>
                  <a:srgbClr val="0A1F3D">
                    <a:alpha val="100000"/>
                  </a:srgbClr>
                </a:solidFill>
                <a:latin typeface="Alibaba PuHuiTi 3.0 55 Regular"/>
                <a:ea typeface="Alibaba PuHuiTi 3.0 55 Regular"/>
                <a:cs typeface="Alibaba PuHuiTi 3.0 55 Regular"/>
              </a:rPr>
              <a:t>Protocol 1: NOESY-GPPR1D</a:t>
            </a:r>
            <a:endParaRPr lang="en-US" sz="1100"/>
          </a:p>
          <a:p>
            <a:pPr algn="l"/>
            <a:r>
              <a:rPr sz="2100" b="1" i="0" strike="noStrike">
                <a:solidFill>
                  <a:srgbClr val="0A1F3D">
                    <a:alpha val="70196"/>
                  </a:srgbClr>
                </a:solidFill>
                <a:latin typeface="Alibaba PuHuiTi 3.0 55 Regular"/>
                <a:ea typeface="Alibaba PuHuiTi 3.0 55 Regular"/>
                <a:cs typeface="Alibaba PuHuiTi 3.0 55 Regular"/>
              </a:rPr>
              <a:t>Global Metabolic Profile</a:t>
            </a:r>
          </a:p>
        </p:txBody>
      </p:sp>
      <p:sp>
        <p:nvSpPr>
          <p:cNvPr id="5" name="AutoShape 5"/>
          <p:cNvSpPr/>
          <p:nvPr/>
        </p:nvSpPr>
        <p:spPr>
          <a:xfrm>
            <a:off x="457086" y="1828800"/>
            <a:ext cx="9522" cy="974228"/>
          </a:xfrm>
          <a:prstGeom prst="line">
            <a:avLst/>
          </a:prstGeom>
          <a:ln w="9525">
            <a:solidFill>
              <a:srgbClr val="5B8CB8">
                <a:alpha val="78039"/>
              </a:srgbClr>
            </a:solidFill>
            <a:prstDash val="solid"/>
            <a:headEnd type="none"/>
            <a:tailEnd type="none"/>
          </a:ln>
        </p:spPr>
      </p:sp>
      <p:sp>
        <p:nvSpPr>
          <p:cNvPr id="6" name="TextBox 6"/>
          <p:cNvSpPr txBox="1"/>
          <p:nvPr/>
        </p:nvSpPr>
        <p:spPr>
          <a:xfrm>
            <a:off x="580880" y="1866900"/>
            <a:ext cx="11608072" cy="887611"/>
          </a:xfrm>
          <a:prstGeom prst="rect">
            <a:avLst/>
          </a:prstGeom>
          <a:ln>
            <a:headEnd type="none"/>
            <a:tailEnd type="none"/>
          </a:ln>
        </p:spPr>
        <p:txBody>
          <a:bodyPr vert="horz" wrap="square" lIns="0" tIns="0" rIns="0" bIns="0" rtlCol="0" anchor="t" anchorCtr="0"/>
          <a:lstStyle/>
          <a:p>
            <a:pPr algn="l">
              <a:defRPr/>
            </a:pPr>
            <a:r>
              <a:rPr lang="en-US" sz="1600" b="0" i="1" strike="noStrike">
                <a:solidFill>
                  <a:srgbClr val="0A1F3D">
                    <a:alpha val="78039"/>
                  </a:srgbClr>
                </a:solidFill>
                <a:latin typeface="FZYaYiHei GB18030L2 R" panose="02000500000000000000" charset="-122"/>
                <a:ea typeface="FZYaYiHei GB18030L2 R" panose="02000500000000000000" charset="-122"/>
                <a:cs typeface="FZYaYiHei GB18030L2 R" panose="02000500000000000000" charset="-122"/>
              </a:rPr>
              <a:t>NOESY-GPPR1D provides a rapid, comprehensive fingerprint of all proton-containing metabolites in serum. It covers</a:t>
            </a:r>
            <a:endParaRPr lang="en-US" sz="1100"/>
          </a:p>
          <a:p>
            <a:pPr algn="l"/>
            <a:r>
              <a:rPr sz="1600" b="0" i="1" strike="noStrike">
                <a:solidFill>
                  <a:srgbClr val="0A1F3D">
                    <a:alpha val="78039"/>
                  </a:srgbClr>
                </a:solidFill>
                <a:latin typeface="FZYaYiHei GB18030L2 R" panose="02000500000000000000" charset="-122"/>
                <a:ea typeface="FZYaYiHei GB18030L2 R" panose="02000500000000000000" charset="-122"/>
                <a:cs typeface="FZYaYiHei GB18030L2 R" panose="02000500000000000000" charset="-122"/>
              </a:rPr>
              <a:t>both small molecules and lipid signals, making it the preferred choice for initial sample quality assessment and global</a:t>
            </a:r>
          </a:p>
          <a:p>
            <a:pPr algn="l"/>
            <a:r>
              <a:rPr sz="1600" b="0" i="1" strike="noStrike">
                <a:solidFill>
                  <a:srgbClr val="0A1F3D">
                    <a:alpha val="78039"/>
                  </a:srgbClr>
                </a:solidFill>
                <a:latin typeface="FZYaYiHei GB18030L2 R" panose="02000500000000000000" charset="-122"/>
                <a:ea typeface="FZYaYiHei GB18030L2 R" panose="02000500000000000000" charset="-122"/>
                <a:cs typeface="FZYaYiHei GB18030L2 R" panose="02000500000000000000" charset="-122"/>
              </a:rPr>
              <a:t>metabolic overview.</a:t>
            </a:r>
          </a:p>
        </p:txBody>
      </p:sp>
      <p:sp>
        <p:nvSpPr>
          <p:cNvPr id="8" name="TextBox 8"/>
          <p:cNvSpPr txBox="1"/>
          <p:nvPr/>
        </p:nvSpPr>
        <p:spPr>
          <a:xfrm>
            <a:off x="457086" y="6248400"/>
            <a:ext cx="11274781" cy="133350"/>
          </a:xfrm>
          <a:prstGeom prst="rect">
            <a:avLst/>
          </a:prstGeom>
          <a:ln>
            <a:headEnd type="none"/>
            <a:tailEnd type="none"/>
          </a:ln>
        </p:spPr>
        <p:txBody>
          <a:bodyPr vert="horz" wrap="none" lIns="0" tIns="0" rIns="0" bIns="0" rtlCol="0" anchor="t" anchorCtr="0"/>
          <a:lstStyle/>
          <a:p>
            <a:pPr algn="l">
              <a:defRPr/>
            </a:pPr>
            <a:r>
              <a:rPr lang="en-US" sz="900" b="0" i="0" strike="noStrike">
                <a:solidFill>
                  <a:srgbClr val="0A1F3D">
                    <a:alpha val="50196"/>
                  </a:srgbClr>
                </a:solidFill>
                <a:latin typeface="Alibaba PuHuiTi 3.0 55 Regular"/>
                <a:ea typeface="Alibaba PuHuiTi 3.0 55 Regular"/>
                <a:cs typeface="Alibaba PuHuiTi 3.0 55 Regular"/>
              </a:rPr>
              <a:t>High-field NMR spectrometer — hardware platform for serum metabolomics profiling</a:t>
            </a:r>
            <a:endParaRPr lang="en-US" sz="1100"/>
          </a:p>
        </p:txBody>
      </p:sp>
      <p:sp>
        <p:nvSpPr>
          <p:cNvPr id="9" name="TextBox 9"/>
          <p:cNvSpPr txBox="1"/>
          <p:nvPr/>
        </p:nvSpPr>
        <p:spPr>
          <a:xfrm>
            <a:off x="5485028" y="3168551"/>
            <a:ext cx="199975" cy="152400"/>
          </a:xfrm>
          <a:prstGeom prst="rect">
            <a:avLst/>
          </a:prstGeom>
          <a:ln>
            <a:headEnd type="none"/>
            <a:tailEnd type="none"/>
          </a:ln>
        </p:spPr>
        <p:txBody>
          <a:bodyPr vert="horz" wrap="none" lIns="0" tIns="0" rIns="0" bIns="0" rtlCol="0" anchor="t" anchorCtr="0"/>
          <a:lstStyle/>
          <a:p>
            <a:pPr algn="l">
              <a:defRPr/>
            </a:pPr>
            <a:r>
              <a:rPr lang="en-US" sz="1000" b="0" i="0" strike="noStrike">
                <a:solidFill>
                  <a:srgbClr val="0A1F3D">
                    <a:alpha val="40000"/>
                  </a:srgbClr>
                </a:solidFill>
                <a:latin typeface="Inter" panose="02000503000000020004"/>
                <a:ea typeface="Inter" panose="02000503000000020004"/>
                <a:cs typeface="Inter" panose="02000503000000020004"/>
              </a:rPr>
              <a:t>01</a:t>
            </a:r>
            <a:endParaRPr lang="en-US" sz="1100"/>
          </a:p>
        </p:txBody>
      </p:sp>
      <p:sp>
        <p:nvSpPr>
          <p:cNvPr id="10" name="TextBox 10"/>
          <p:cNvSpPr txBox="1"/>
          <p:nvPr/>
        </p:nvSpPr>
        <p:spPr>
          <a:xfrm>
            <a:off x="5818320" y="3178076"/>
            <a:ext cx="5796299" cy="405705"/>
          </a:xfrm>
          <a:prstGeom prst="rect">
            <a:avLst/>
          </a:prstGeom>
          <a:ln>
            <a:headEnd type="none"/>
            <a:tailEnd type="none"/>
          </a:ln>
        </p:spPr>
        <p:txBody>
          <a:bodyPr vert="horz" wrap="square" lIns="0" tIns="0" rIns="0" bIns="0" rtlCol="0" anchor="t" anchorCtr="0"/>
          <a:lstStyle/>
          <a:p>
            <a:pPr algn="l">
              <a:defRPr/>
            </a:pPr>
            <a:r>
              <a:rPr lang="en-US" sz="1200" b="1"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Comprehensive Coverage</a:t>
            </a:r>
            <a:r>
              <a:rPr sz="1200" b="0"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 — Simultaneously detects small molecules (amino acids,</a:t>
            </a:r>
            <a:r>
              <a:rPr lang="en-US" sz="1200" b="0"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 </a:t>
            </a:r>
            <a:r>
              <a:rPr sz="1200" b="0"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glucose) and macromolecules (lipoproteins).</a:t>
            </a:r>
          </a:p>
        </p:txBody>
      </p:sp>
      <p:sp>
        <p:nvSpPr>
          <p:cNvPr id="11" name="TextBox 11"/>
          <p:cNvSpPr txBox="1"/>
          <p:nvPr/>
        </p:nvSpPr>
        <p:spPr>
          <a:xfrm>
            <a:off x="5485028" y="4044255"/>
            <a:ext cx="199975" cy="152400"/>
          </a:xfrm>
          <a:prstGeom prst="rect">
            <a:avLst/>
          </a:prstGeom>
          <a:ln>
            <a:headEnd type="none"/>
            <a:tailEnd type="none"/>
          </a:ln>
        </p:spPr>
        <p:txBody>
          <a:bodyPr vert="horz" wrap="none" lIns="0" tIns="0" rIns="0" bIns="0" rtlCol="0" anchor="t" anchorCtr="0"/>
          <a:lstStyle/>
          <a:p>
            <a:pPr algn="l">
              <a:defRPr/>
            </a:pPr>
            <a:r>
              <a:rPr lang="en-US" sz="1000" b="0" i="0" strike="noStrike">
                <a:solidFill>
                  <a:srgbClr val="0A1F3D">
                    <a:alpha val="40000"/>
                  </a:srgbClr>
                </a:solidFill>
                <a:latin typeface="Inter" panose="02000503000000020004"/>
                <a:ea typeface="Inter" panose="02000503000000020004"/>
                <a:cs typeface="Inter" panose="02000503000000020004"/>
              </a:rPr>
              <a:t>02</a:t>
            </a:r>
            <a:endParaRPr lang="en-US" sz="1100"/>
          </a:p>
        </p:txBody>
      </p:sp>
      <p:sp>
        <p:nvSpPr>
          <p:cNvPr id="12" name="TextBox 12"/>
          <p:cNvSpPr txBox="1"/>
          <p:nvPr/>
        </p:nvSpPr>
        <p:spPr>
          <a:xfrm>
            <a:off x="5818320" y="4053780"/>
            <a:ext cx="5761185" cy="405705"/>
          </a:xfrm>
          <a:prstGeom prst="rect">
            <a:avLst/>
          </a:prstGeom>
          <a:ln>
            <a:headEnd type="none"/>
            <a:tailEnd type="none"/>
          </a:ln>
        </p:spPr>
        <p:txBody>
          <a:bodyPr vert="horz" wrap="square" lIns="0" tIns="0" rIns="0" bIns="0" rtlCol="0" anchor="t" anchorCtr="0"/>
          <a:lstStyle/>
          <a:p>
            <a:pPr algn="l">
              <a:defRPr/>
            </a:pPr>
            <a:r>
              <a:rPr lang="en-US" sz="1200" b="1"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Fingerprinting</a:t>
            </a:r>
            <a:r>
              <a:rPr sz="1200" b="0"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 — Serves as a 'metabolic ID' for each sample, useful for cohort</a:t>
            </a:r>
            <a:endParaRPr lang="en-US" sz="1100"/>
          </a:p>
          <a:p>
            <a:pPr algn="l"/>
            <a:r>
              <a:rPr sz="1200" b="0"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clustering and outlier detection.</a:t>
            </a:r>
          </a:p>
        </p:txBody>
      </p:sp>
      <p:sp>
        <p:nvSpPr>
          <p:cNvPr id="13" name="TextBox 13"/>
          <p:cNvSpPr txBox="1"/>
          <p:nvPr/>
        </p:nvSpPr>
        <p:spPr>
          <a:xfrm>
            <a:off x="5485028" y="4919960"/>
            <a:ext cx="199975" cy="152400"/>
          </a:xfrm>
          <a:prstGeom prst="rect">
            <a:avLst/>
          </a:prstGeom>
          <a:ln>
            <a:headEnd type="none"/>
            <a:tailEnd type="none"/>
          </a:ln>
        </p:spPr>
        <p:txBody>
          <a:bodyPr vert="horz" wrap="none" lIns="0" tIns="0" rIns="0" bIns="0" rtlCol="0" anchor="t" anchorCtr="0"/>
          <a:lstStyle/>
          <a:p>
            <a:pPr algn="l">
              <a:defRPr/>
            </a:pPr>
            <a:r>
              <a:rPr lang="en-US" sz="1000" b="0" i="0" strike="noStrike">
                <a:solidFill>
                  <a:srgbClr val="0A1F3D">
                    <a:alpha val="40000"/>
                  </a:srgbClr>
                </a:solidFill>
                <a:latin typeface="Inter" panose="02000503000000020004"/>
                <a:ea typeface="Inter" panose="02000503000000020004"/>
                <a:cs typeface="Inter" panose="02000503000000020004"/>
              </a:rPr>
              <a:t>03</a:t>
            </a:r>
            <a:endParaRPr lang="en-US" sz="1100"/>
          </a:p>
        </p:txBody>
      </p:sp>
      <p:sp>
        <p:nvSpPr>
          <p:cNvPr id="14" name="TextBox 14"/>
          <p:cNvSpPr txBox="1"/>
          <p:nvPr/>
        </p:nvSpPr>
        <p:spPr>
          <a:xfrm>
            <a:off x="5818320" y="4929485"/>
            <a:ext cx="5762523" cy="405705"/>
          </a:xfrm>
          <a:prstGeom prst="rect">
            <a:avLst/>
          </a:prstGeom>
          <a:ln>
            <a:headEnd type="none"/>
            <a:tailEnd type="none"/>
          </a:ln>
        </p:spPr>
        <p:txBody>
          <a:bodyPr vert="horz" wrap="square" lIns="0" tIns="0" rIns="0" bIns="0" rtlCol="0" anchor="t" anchorCtr="0"/>
          <a:lstStyle/>
          <a:p>
            <a:pPr algn="l">
              <a:defRPr/>
            </a:pPr>
            <a:r>
              <a:rPr lang="en-US" sz="1200" b="1"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Water Suppression</a:t>
            </a:r>
            <a:r>
              <a:rPr sz="1200" b="0"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 — Effectively suppresses the intense water signal to reveal low-concentration metabolites nearby.</a:t>
            </a:r>
          </a:p>
        </p:txBody>
      </p:sp>
      <p:sp>
        <p:nvSpPr>
          <p:cNvPr id="15" name="TextBox 15"/>
          <p:cNvSpPr txBox="1"/>
          <p:nvPr/>
        </p:nvSpPr>
        <p:spPr>
          <a:xfrm>
            <a:off x="5485028" y="5795665"/>
            <a:ext cx="199975" cy="152400"/>
          </a:xfrm>
          <a:prstGeom prst="rect">
            <a:avLst/>
          </a:prstGeom>
          <a:ln>
            <a:headEnd type="none"/>
            <a:tailEnd type="none"/>
          </a:ln>
        </p:spPr>
        <p:txBody>
          <a:bodyPr vert="horz" wrap="none" lIns="0" tIns="0" rIns="0" bIns="0" rtlCol="0" anchor="t" anchorCtr="0"/>
          <a:lstStyle/>
          <a:p>
            <a:pPr algn="l">
              <a:defRPr/>
            </a:pPr>
            <a:r>
              <a:rPr lang="en-US" sz="1000" b="0" i="0" strike="noStrike">
                <a:solidFill>
                  <a:srgbClr val="0A1F3D">
                    <a:alpha val="40000"/>
                  </a:srgbClr>
                </a:solidFill>
                <a:latin typeface="Inter" panose="02000503000000020004"/>
                <a:ea typeface="Inter" panose="02000503000000020004"/>
                <a:cs typeface="Inter" panose="02000503000000020004"/>
              </a:rPr>
              <a:t>04</a:t>
            </a:r>
            <a:endParaRPr lang="en-US" sz="1100"/>
          </a:p>
        </p:txBody>
      </p:sp>
      <p:sp>
        <p:nvSpPr>
          <p:cNvPr id="16" name="TextBox 16"/>
          <p:cNvSpPr txBox="1"/>
          <p:nvPr/>
        </p:nvSpPr>
        <p:spPr>
          <a:xfrm>
            <a:off x="5818320" y="5805190"/>
            <a:ext cx="5761185" cy="405705"/>
          </a:xfrm>
          <a:prstGeom prst="rect">
            <a:avLst/>
          </a:prstGeom>
          <a:ln>
            <a:headEnd type="none"/>
            <a:tailEnd type="none"/>
          </a:ln>
        </p:spPr>
        <p:txBody>
          <a:bodyPr vert="horz" wrap="square" lIns="0" tIns="0" rIns="0" bIns="0" rtlCol="0" anchor="t" anchorCtr="0"/>
          <a:lstStyle/>
          <a:p>
            <a:pPr algn="l">
              <a:defRPr/>
            </a:pPr>
            <a:r>
              <a:rPr lang="en-US" sz="1200" b="1"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Application</a:t>
            </a:r>
            <a:r>
              <a:rPr sz="1200" b="0"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 — Ideal for initial screening, sample integrity verification, and broad</a:t>
            </a:r>
            <a:r>
              <a:rPr lang="en-US" sz="1200" b="0"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 </a:t>
            </a:r>
            <a:r>
              <a:rPr sz="1200" b="0"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metabolic phenotyping.</a:t>
            </a:r>
          </a:p>
        </p:txBody>
      </p:sp>
      <p:pic>
        <p:nvPicPr>
          <p:cNvPr id="17" name="图片 16" descr="magnet sampler"/>
          <p:cNvPicPr>
            <a:picLocks noChangeAspect="1"/>
          </p:cNvPicPr>
          <p:nvPr/>
        </p:nvPicPr>
        <p:blipFill>
          <a:blip r:embed="rId3"/>
          <a:stretch>
            <a:fillRect/>
          </a:stretch>
        </p:blipFill>
        <p:spPr>
          <a:xfrm>
            <a:off x="914400" y="2590800"/>
            <a:ext cx="3877945" cy="3757295"/>
          </a:xfrm>
          <a:prstGeom prst="rect">
            <a:avLst/>
          </a:prstGeom>
        </p:spPr>
      </p:pic>
      <p:pic>
        <p:nvPicPr>
          <p:cNvPr id="18" name="图片 17" descr="LOGO"/>
          <p:cNvPicPr>
            <a:picLocks noChangeAspect="1"/>
          </p:cNvPicPr>
          <p:nvPr/>
        </p:nvPicPr>
        <p:blipFill>
          <a:blip r:embed="rId4"/>
          <a:stretch>
            <a:fillRect/>
          </a:stretch>
        </p:blipFill>
        <p:spPr>
          <a:xfrm>
            <a:off x="228600" y="228600"/>
            <a:ext cx="1076960" cy="46037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514600" y="722313"/>
            <a:ext cx="6823710" cy="646331"/>
          </a:xfrm>
          <a:prstGeom prst="rect">
            <a:avLst/>
          </a:prstGeom>
          <a:noFill/>
        </p:spPr>
        <p:txBody>
          <a:bodyPr wrap="square" rtlCol="0">
            <a:spAutoFit/>
          </a:bodyPr>
          <a:lstStyle/>
          <a:p>
            <a:pPr algn="ctr"/>
            <a:r>
              <a:rPr lang="en-US" altLang="zh-CN" dirty="0"/>
              <a:t>Serum Samples (50%D2O): NOESY-GPPR1D</a:t>
            </a:r>
          </a:p>
          <a:p>
            <a:pPr algn="ctr"/>
            <a:r>
              <a:rPr lang="en-US" altLang="zh-CN" dirty="0"/>
              <a:t>400MHz Quantum-I Plus, high sensitivity STM probe, SpinStudioJ2.8.0</a:t>
            </a:r>
          </a:p>
        </p:txBody>
      </p:sp>
      <p:pic>
        <p:nvPicPr>
          <p:cNvPr id="17" name="图片 16" descr="LOGO"/>
          <p:cNvPicPr>
            <a:picLocks noChangeAspect="1"/>
          </p:cNvPicPr>
          <p:nvPr/>
        </p:nvPicPr>
        <p:blipFill>
          <a:blip r:embed="rId2"/>
          <a:stretch>
            <a:fillRect/>
          </a:stretch>
        </p:blipFill>
        <p:spPr>
          <a:xfrm>
            <a:off x="228600" y="228600"/>
            <a:ext cx="1076960" cy="460375"/>
          </a:xfrm>
          <a:prstGeom prst="rect">
            <a:avLst/>
          </a:prstGeom>
        </p:spPr>
      </p:pic>
      <p:pic>
        <p:nvPicPr>
          <p:cNvPr id="3" name="图片 2">
            <a:extLst>
              <a:ext uri="{FF2B5EF4-FFF2-40B4-BE49-F238E27FC236}">
                <a16:creationId xmlns:a16="http://schemas.microsoft.com/office/drawing/2014/main" id="{094DA56A-D14F-8DB1-D9C7-5E8CF076E78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1930400"/>
            <a:ext cx="10555646" cy="41148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1F3F5">
              <a:alpha val="100000"/>
            </a:srgbClr>
          </a:solidFill>
          <a:ln>
            <a:headEnd type="none"/>
            <a:tailEnd type="none"/>
          </a:ln>
        </p:spPr>
      </p:sp>
      <p:sp>
        <p:nvSpPr>
          <p:cNvPr id="4" name="TextBox 4"/>
          <p:cNvSpPr txBox="1"/>
          <p:nvPr/>
        </p:nvSpPr>
        <p:spPr>
          <a:xfrm>
            <a:off x="457086" y="742950"/>
            <a:ext cx="11274781" cy="419100"/>
          </a:xfrm>
          <a:prstGeom prst="rect">
            <a:avLst/>
          </a:prstGeom>
          <a:ln>
            <a:headEnd type="none"/>
            <a:tailEnd type="none"/>
          </a:ln>
        </p:spPr>
        <p:txBody>
          <a:bodyPr vert="horz" wrap="none" lIns="0" tIns="0" rIns="0" bIns="0" rtlCol="0" anchor="t" anchorCtr="0"/>
          <a:lstStyle/>
          <a:p>
            <a:pPr algn="l">
              <a:defRPr/>
            </a:pPr>
            <a:r>
              <a:rPr lang="en-US" sz="3000" b="1" i="0" strike="noStrike">
                <a:solidFill>
                  <a:srgbClr val="0A1F3D">
                    <a:alpha val="100000"/>
                  </a:srgbClr>
                </a:solidFill>
                <a:latin typeface="Alibaba PuHuiTi 3.0 55 Regular"/>
                <a:ea typeface="Alibaba PuHuiTi 3.0 55 Regular"/>
                <a:cs typeface="Alibaba PuHuiTi 3.0 55 Regular"/>
              </a:rPr>
              <a:t>Protocol 2: CPMG-T2 (Small Molecule Profile)</a:t>
            </a:r>
            <a:endParaRPr lang="en-US" sz="1100"/>
          </a:p>
        </p:txBody>
      </p:sp>
      <p:sp>
        <p:nvSpPr>
          <p:cNvPr id="5" name="AutoShape 5"/>
          <p:cNvSpPr/>
          <p:nvPr/>
        </p:nvSpPr>
        <p:spPr>
          <a:xfrm>
            <a:off x="457086" y="1276350"/>
            <a:ext cx="9522" cy="974228"/>
          </a:xfrm>
          <a:prstGeom prst="line">
            <a:avLst/>
          </a:prstGeom>
          <a:ln w="9525">
            <a:solidFill>
              <a:srgbClr val="5B8CB8">
                <a:alpha val="78039"/>
              </a:srgbClr>
            </a:solidFill>
            <a:prstDash val="solid"/>
            <a:headEnd type="none"/>
            <a:tailEnd type="none"/>
          </a:ln>
        </p:spPr>
      </p:sp>
      <p:sp>
        <p:nvSpPr>
          <p:cNvPr id="6" name="TextBox 6"/>
          <p:cNvSpPr txBox="1"/>
          <p:nvPr/>
        </p:nvSpPr>
        <p:spPr>
          <a:xfrm>
            <a:off x="609600" y="1295400"/>
            <a:ext cx="11405235" cy="887730"/>
          </a:xfrm>
          <a:prstGeom prst="rect">
            <a:avLst/>
          </a:prstGeom>
          <a:ln>
            <a:headEnd type="none"/>
            <a:tailEnd type="none"/>
          </a:ln>
        </p:spPr>
        <p:txBody>
          <a:bodyPr vert="horz" wrap="square" lIns="0" tIns="0" rIns="0" bIns="0" rtlCol="0" anchor="t" anchorCtr="0"/>
          <a:lstStyle/>
          <a:p>
            <a:pPr algn="l">
              <a:defRPr/>
            </a:pPr>
            <a:r>
              <a:rPr lang="en-US" sz="1600" b="0" i="1" strike="noStrike">
                <a:solidFill>
                  <a:srgbClr val="0A1F3D">
                    <a:alpha val="78039"/>
                  </a:srgbClr>
                </a:solidFill>
                <a:latin typeface="FZYaYiHei GB18030L2 R" panose="02000500000000000000" charset="-122"/>
                <a:ea typeface="FZYaYiHei GB18030L2 R" panose="02000500000000000000" charset="-122"/>
                <a:cs typeface="FZYaYiHei GB18030L2 R" panose="02000500000000000000" charset="-122"/>
              </a:rPr>
              <a:t>CPMG-T2 utilizes spin-echo filtering to suppress broad signals from proteins and lipoproteins. This technique selectively </a:t>
            </a:r>
            <a:r>
              <a:rPr sz="1600" b="0" i="1" strike="noStrike">
                <a:solidFill>
                  <a:srgbClr val="0A1F3D">
                    <a:alpha val="78039"/>
                  </a:srgbClr>
                </a:solidFill>
                <a:latin typeface="FZYaYiHei GB18030L2 R" panose="02000500000000000000" charset="-122"/>
                <a:ea typeface="FZYaYiHei GB18030L2 R" panose="02000500000000000000" charset="-122"/>
                <a:cs typeface="FZYaYiHei GB18030L2 R" panose="02000500000000000000" charset="-122"/>
              </a:rPr>
              <a:t>highlights small molecule metabolites like lactate, glucose, and amino acids, enabling the precise capture of subtle</a:t>
            </a:r>
            <a:r>
              <a:rPr lang="en-US" sz="1600" b="0" i="1" strike="noStrike">
                <a:solidFill>
                  <a:srgbClr val="0A1F3D">
                    <a:alpha val="78039"/>
                  </a:srgbClr>
                </a:solidFill>
                <a:latin typeface="FZYaYiHei GB18030L2 R" panose="02000500000000000000" charset="-122"/>
                <a:ea typeface="FZYaYiHei GB18030L2 R" panose="02000500000000000000" charset="-122"/>
                <a:cs typeface="FZYaYiHei GB18030L2 R" panose="02000500000000000000" charset="-122"/>
              </a:rPr>
              <a:t> </a:t>
            </a:r>
            <a:r>
              <a:rPr sz="1600" b="0" i="1" strike="noStrike">
                <a:solidFill>
                  <a:srgbClr val="0A1F3D">
                    <a:alpha val="78039"/>
                  </a:srgbClr>
                </a:solidFill>
                <a:latin typeface="FZYaYiHei GB18030L2 R" panose="02000500000000000000" charset="-122"/>
                <a:ea typeface="FZYaYiHei GB18030L2 R" panose="02000500000000000000" charset="-122"/>
                <a:cs typeface="FZYaYiHei GB18030L2 R" panose="02000500000000000000" charset="-122"/>
              </a:rPr>
              <a:t>metabolic variations.</a:t>
            </a:r>
          </a:p>
        </p:txBody>
      </p:sp>
      <p:sp>
        <p:nvSpPr>
          <p:cNvPr id="7" name="AutoShape 7"/>
          <p:cNvSpPr/>
          <p:nvPr>
            <p:custDataLst>
              <p:tags r:id="rId1"/>
            </p:custDataLst>
          </p:nvPr>
        </p:nvSpPr>
        <p:spPr>
          <a:xfrm>
            <a:off x="457086" y="2422028"/>
            <a:ext cx="3132941" cy="1922710"/>
          </a:xfrm>
          <a:prstGeom prst="rect">
            <a:avLst/>
          </a:prstGeom>
          <a:solidFill>
            <a:srgbClr val="E4E7EB">
              <a:alpha val="100000"/>
            </a:srgbClr>
          </a:solidFill>
          <a:ln w="9525">
            <a:solidFill>
              <a:srgbClr val="C5CDD6">
                <a:alpha val="100000"/>
              </a:srgbClr>
            </a:solidFill>
            <a:prstDash val="solid"/>
            <a:headEnd type="none"/>
            <a:tailEnd type="none"/>
          </a:ln>
        </p:spPr>
      </p:sp>
      <p:sp>
        <p:nvSpPr>
          <p:cNvPr id="8" name="AutoShape 8"/>
          <p:cNvSpPr/>
          <p:nvPr>
            <p:custDataLst>
              <p:tags r:id="rId2"/>
            </p:custDataLst>
          </p:nvPr>
        </p:nvSpPr>
        <p:spPr>
          <a:xfrm>
            <a:off x="457086" y="2422028"/>
            <a:ext cx="3132941" cy="9525"/>
          </a:xfrm>
          <a:prstGeom prst="line">
            <a:avLst/>
          </a:prstGeom>
          <a:ln w="28575">
            <a:solidFill>
              <a:srgbClr val="5B8CB8">
                <a:alpha val="100000"/>
              </a:srgbClr>
            </a:solidFill>
            <a:prstDash val="solid"/>
            <a:headEnd type="none"/>
            <a:tailEnd type="none"/>
          </a:ln>
        </p:spPr>
      </p:sp>
      <p:sp>
        <p:nvSpPr>
          <p:cNvPr id="9" name="AutoShape 9"/>
          <p:cNvSpPr/>
          <p:nvPr>
            <p:custDataLst>
              <p:tags r:id="rId3"/>
            </p:custDataLst>
          </p:nvPr>
        </p:nvSpPr>
        <p:spPr>
          <a:xfrm>
            <a:off x="1890240" y="2850505"/>
            <a:ext cx="266633" cy="266700"/>
          </a:xfrm>
          <a:custGeom>
            <a:avLst/>
            <a:gdLst/>
            <a:ahLst/>
            <a:cxnLst/>
            <a:rect l="l" t="t" r="r" b="b"/>
            <a:pathLst>
              <a:path w="9998" h="10000">
                <a:moveTo>
                  <a:pt x="3888" y="8333"/>
                </a:moveTo>
                <a:lnTo>
                  <a:pt x="3888" y="10000"/>
                </a:lnTo>
                <a:lnTo>
                  <a:pt x="6110" y="10000"/>
                </a:lnTo>
                <a:lnTo>
                  <a:pt x="6110" y="8333"/>
                </a:lnTo>
                <a:lnTo>
                  <a:pt x="3888" y="8333"/>
                </a:lnTo>
                <a:moveTo>
                  <a:pt x="9998" y="0"/>
                </a:moveTo>
                <a:lnTo>
                  <a:pt x="0" y="0"/>
                </a:lnTo>
                <a:lnTo>
                  <a:pt x="0" y="1667"/>
                </a:lnTo>
                <a:lnTo>
                  <a:pt x="9998" y="1667"/>
                </a:lnTo>
                <a:lnTo>
                  <a:pt x="9998" y="0"/>
                </a:lnTo>
                <a:moveTo>
                  <a:pt x="1666" y="4167"/>
                </a:moveTo>
                <a:lnTo>
                  <a:pt x="1666" y="5833"/>
                </a:lnTo>
                <a:lnTo>
                  <a:pt x="8332" y="5833"/>
                </a:lnTo>
                <a:lnTo>
                  <a:pt x="8332" y="4167"/>
                </a:lnTo>
              </a:path>
            </a:pathLst>
          </a:custGeom>
          <a:solidFill>
            <a:srgbClr val="5B8CB8">
              <a:alpha val="100000"/>
            </a:srgbClr>
          </a:solidFill>
          <a:ln>
            <a:headEnd type="none"/>
            <a:tailEnd type="none"/>
          </a:ln>
        </p:spPr>
      </p:sp>
      <p:sp>
        <p:nvSpPr>
          <p:cNvPr id="10" name="TextBox 10"/>
          <p:cNvSpPr txBox="1"/>
          <p:nvPr>
            <p:custDataLst>
              <p:tags r:id="rId4"/>
            </p:custDataLst>
          </p:nvPr>
        </p:nvSpPr>
        <p:spPr>
          <a:xfrm>
            <a:off x="638015" y="3221980"/>
            <a:ext cx="2771082" cy="190500"/>
          </a:xfrm>
          <a:prstGeom prst="rect">
            <a:avLst/>
          </a:prstGeom>
          <a:ln>
            <a:headEnd type="none"/>
            <a:tailEnd type="none"/>
          </a:ln>
        </p:spPr>
        <p:txBody>
          <a:bodyPr vert="horz" wrap="none" lIns="0" tIns="0" rIns="0" bIns="0" rtlCol="0" anchor="t" anchorCtr="0"/>
          <a:lstStyle/>
          <a:p>
            <a:pPr algn="l">
              <a:defRPr/>
            </a:pPr>
            <a:r>
              <a:rPr lang="en-US" sz="1300" b="1" i="0" strike="noStrike">
                <a:solidFill>
                  <a:srgbClr val="0A1F3D">
                    <a:alpha val="100000"/>
                  </a:srgbClr>
                </a:solidFill>
                <a:latin typeface="Alibaba PuHuiTi 3.0 55 Regular"/>
                <a:ea typeface="Alibaba PuHuiTi 3.0 55 Regular"/>
                <a:cs typeface="Alibaba PuHuiTi 3.0 55 Regular"/>
              </a:rPr>
              <a:t>Macromolecule Suppression</a:t>
            </a:r>
            <a:endParaRPr lang="en-US" sz="1100"/>
          </a:p>
        </p:txBody>
      </p:sp>
      <p:sp>
        <p:nvSpPr>
          <p:cNvPr id="11" name="TextBox 11"/>
          <p:cNvSpPr txBox="1"/>
          <p:nvPr>
            <p:custDataLst>
              <p:tags r:id="rId5"/>
            </p:custDataLst>
          </p:nvPr>
        </p:nvSpPr>
        <p:spPr>
          <a:xfrm>
            <a:off x="638015" y="3520976"/>
            <a:ext cx="2952012" cy="383381"/>
          </a:xfrm>
          <a:prstGeom prst="rect">
            <a:avLst/>
          </a:prstGeom>
          <a:ln>
            <a:headEnd type="none"/>
            <a:tailEnd type="none"/>
          </a:ln>
        </p:spPr>
        <p:txBody>
          <a:bodyPr vert="horz" wrap="square" lIns="0" tIns="0" rIns="0" bIns="0" rtlCol="0" anchor="t" anchorCtr="0"/>
          <a:lstStyle/>
          <a:p>
            <a:pPr algn="l">
              <a:defRPr/>
            </a:pPr>
            <a:r>
              <a:rPr lang="en-US" sz="11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Exploits T2 relaxation differences to filter</a:t>
            </a:r>
            <a:endParaRPr lang="en-US" sz="1100"/>
          </a:p>
          <a:p>
            <a:pPr algn="l"/>
            <a:r>
              <a:rPr sz="11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out signals from albumin and globulins.</a:t>
            </a:r>
          </a:p>
        </p:txBody>
      </p:sp>
      <p:sp>
        <p:nvSpPr>
          <p:cNvPr id="12" name="AutoShape 12"/>
          <p:cNvSpPr/>
          <p:nvPr>
            <p:custDataLst>
              <p:tags r:id="rId6"/>
            </p:custDataLst>
          </p:nvPr>
        </p:nvSpPr>
        <p:spPr>
          <a:xfrm>
            <a:off x="3723344" y="2422028"/>
            <a:ext cx="3132941" cy="1922710"/>
          </a:xfrm>
          <a:prstGeom prst="rect">
            <a:avLst/>
          </a:prstGeom>
          <a:solidFill>
            <a:srgbClr val="E4E7EB">
              <a:alpha val="100000"/>
            </a:srgbClr>
          </a:solidFill>
          <a:ln w="9525">
            <a:solidFill>
              <a:srgbClr val="C5CDD6">
                <a:alpha val="100000"/>
              </a:srgbClr>
            </a:solidFill>
            <a:prstDash val="solid"/>
            <a:headEnd type="none"/>
            <a:tailEnd type="none"/>
          </a:ln>
        </p:spPr>
      </p:sp>
      <p:sp>
        <p:nvSpPr>
          <p:cNvPr id="13" name="AutoShape 13"/>
          <p:cNvSpPr/>
          <p:nvPr>
            <p:custDataLst>
              <p:tags r:id="rId7"/>
            </p:custDataLst>
          </p:nvPr>
        </p:nvSpPr>
        <p:spPr>
          <a:xfrm>
            <a:off x="3723344" y="2422028"/>
            <a:ext cx="3132941" cy="9525"/>
          </a:xfrm>
          <a:prstGeom prst="line">
            <a:avLst/>
          </a:prstGeom>
          <a:ln w="28575">
            <a:solidFill>
              <a:srgbClr val="5B8CB8">
                <a:alpha val="100000"/>
              </a:srgbClr>
            </a:solidFill>
            <a:prstDash val="solid"/>
            <a:headEnd type="none"/>
            <a:tailEnd type="none"/>
          </a:ln>
        </p:spPr>
      </p:sp>
      <p:sp>
        <p:nvSpPr>
          <p:cNvPr id="14" name="AutoShape 14"/>
          <p:cNvSpPr/>
          <p:nvPr>
            <p:custDataLst>
              <p:tags r:id="rId8"/>
            </p:custDataLst>
          </p:nvPr>
        </p:nvSpPr>
        <p:spPr>
          <a:xfrm>
            <a:off x="5156498" y="2739777"/>
            <a:ext cx="266633" cy="266700"/>
          </a:xfrm>
          <a:custGeom>
            <a:avLst/>
            <a:gdLst/>
            <a:ahLst/>
            <a:cxnLst/>
            <a:rect l="l" t="t" r="r" b="b"/>
            <a:pathLst>
              <a:path w="9998" h="10000">
                <a:moveTo>
                  <a:pt x="0" y="10000"/>
                </a:moveTo>
                <a:lnTo>
                  <a:pt x="0" y="5556"/>
                </a:lnTo>
                <a:lnTo>
                  <a:pt x="2999" y="5556"/>
                </a:lnTo>
                <a:lnTo>
                  <a:pt x="2999" y="10000"/>
                </a:lnTo>
                <a:lnTo>
                  <a:pt x="0" y="10000"/>
                </a:lnTo>
                <a:moveTo>
                  <a:pt x="6999" y="10000"/>
                </a:moveTo>
                <a:lnTo>
                  <a:pt x="6999" y="2778"/>
                </a:lnTo>
                <a:lnTo>
                  <a:pt x="9998" y="2778"/>
                </a:lnTo>
                <a:lnTo>
                  <a:pt x="9998" y="10000"/>
                </a:lnTo>
                <a:lnTo>
                  <a:pt x="6999" y="10000"/>
                </a:lnTo>
                <a:moveTo>
                  <a:pt x="3499" y="10000"/>
                </a:moveTo>
                <a:lnTo>
                  <a:pt x="3499" y="0"/>
                </a:lnTo>
                <a:lnTo>
                  <a:pt x="6499" y="0"/>
                </a:lnTo>
                <a:lnTo>
                  <a:pt x="6499" y="10000"/>
                </a:lnTo>
                <a:lnTo>
                  <a:pt x="3499" y="10000"/>
                </a:lnTo>
                <a:moveTo>
                  <a:pt x="2000" y="6667"/>
                </a:moveTo>
                <a:lnTo>
                  <a:pt x="1000" y="6667"/>
                </a:lnTo>
                <a:lnTo>
                  <a:pt x="1000" y="8889"/>
                </a:lnTo>
                <a:lnTo>
                  <a:pt x="2000" y="8889"/>
                </a:lnTo>
                <a:lnTo>
                  <a:pt x="2000" y="6667"/>
                </a:lnTo>
                <a:moveTo>
                  <a:pt x="5499" y="1111"/>
                </a:moveTo>
                <a:lnTo>
                  <a:pt x="4499" y="1111"/>
                </a:lnTo>
                <a:lnTo>
                  <a:pt x="4499" y="8889"/>
                </a:lnTo>
                <a:lnTo>
                  <a:pt x="5499" y="8889"/>
                </a:lnTo>
                <a:lnTo>
                  <a:pt x="5499" y="1111"/>
                </a:lnTo>
                <a:moveTo>
                  <a:pt x="8998" y="3889"/>
                </a:moveTo>
                <a:lnTo>
                  <a:pt x="7998" y="3889"/>
                </a:lnTo>
                <a:lnTo>
                  <a:pt x="7998" y="8889"/>
                </a:lnTo>
                <a:lnTo>
                  <a:pt x="8998" y="8889"/>
                </a:lnTo>
              </a:path>
            </a:pathLst>
          </a:custGeom>
          <a:solidFill>
            <a:srgbClr val="5B8CB8">
              <a:alpha val="100000"/>
            </a:srgbClr>
          </a:solidFill>
          <a:ln>
            <a:headEnd type="none"/>
            <a:tailEnd type="none"/>
          </a:ln>
        </p:spPr>
      </p:sp>
      <p:sp>
        <p:nvSpPr>
          <p:cNvPr id="15" name="TextBox 15"/>
          <p:cNvSpPr txBox="1"/>
          <p:nvPr>
            <p:custDataLst>
              <p:tags r:id="rId9"/>
            </p:custDataLst>
          </p:nvPr>
        </p:nvSpPr>
        <p:spPr>
          <a:xfrm>
            <a:off x="3904273" y="3111252"/>
            <a:ext cx="2771082" cy="190500"/>
          </a:xfrm>
          <a:prstGeom prst="rect">
            <a:avLst/>
          </a:prstGeom>
          <a:ln>
            <a:headEnd type="none"/>
            <a:tailEnd type="none"/>
          </a:ln>
        </p:spPr>
        <p:txBody>
          <a:bodyPr vert="horz" wrap="none" lIns="0" tIns="0" rIns="0" bIns="0" rtlCol="0" anchor="t" anchorCtr="0"/>
          <a:lstStyle/>
          <a:p>
            <a:pPr algn="l">
              <a:defRPr/>
            </a:pPr>
            <a:r>
              <a:rPr lang="en-US" sz="1300" b="1" i="0" strike="noStrike">
                <a:solidFill>
                  <a:srgbClr val="0A1F3D">
                    <a:alpha val="100000"/>
                  </a:srgbClr>
                </a:solidFill>
                <a:latin typeface="Alibaba PuHuiTi 3.0 55 Regular"/>
                <a:ea typeface="Alibaba PuHuiTi 3.0 55 Regular"/>
                <a:cs typeface="Alibaba PuHuiTi 3.0 55 Regular"/>
              </a:rPr>
              <a:t>Enhanced Resolution</a:t>
            </a:r>
            <a:endParaRPr lang="en-US" sz="1100"/>
          </a:p>
        </p:txBody>
      </p:sp>
      <p:sp>
        <p:nvSpPr>
          <p:cNvPr id="16" name="TextBox 16"/>
          <p:cNvSpPr txBox="1"/>
          <p:nvPr>
            <p:custDataLst>
              <p:tags r:id="rId10"/>
            </p:custDataLst>
          </p:nvPr>
        </p:nvSpPr>
        <p:spPr>
          <a:xfrm>
            <a:off x="3904273" y="3410247"/>
            <a:ext cx="2952012" cy="604838"/>
          </a:xfrm>
          <a:prstGeom prst="rect">
            <a:avLst/>
          </a:prstGeom>
          <a:ln>
            <a:headEnd type="none"/>
            <a:tailEnd type="none"/>
          </a:ln>
        </p:spPr>
        <p:txBody>
          <a:bodyPr vert="horz" wrap="square" lIns="0" tIns="0" rIns="0" bIns="0" rtlCol="0" anchor="t" anchorCtr="0"/>
          <a:lstStyle/>
          <a:p>
            <a:pPr algn="l">
              <a:defRPr/>
            </a:pPr>
            <a:r>
              <a:rPr lang="en-US" sz="11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Reveals sharp peaks of low-molecular-</a:t>
            </a:r>
            <a:endParaRPr lang="en-US" sz="1100"/>
          </a:p>
          <a:p>
            <a:pPr algn="l"/>
            <a:r>
              <a:rPr sz="11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weight metabolites otherwise obscured in</a:t>
            </a:r>
          </a:p>
          <a:p>
            <a:pPr algn="l"/>
            <a:r>
              <a:rPr sz="11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standard 1D spectra.</a:t>
            </a:r>
          </a:p>
        </p:txBody>
      </p:sp>
      <p:sp>
        <p:nvSpPr>
          <p:cNvPr id="17" name="AutoShape 17"/>
          <p:cNvSpPr/>
          <p:nvPr>
            <p:custDataLst>
              <p:tags r:id="rId11"/>
            </p:custDataLst>
          </p:nvPr>
        </p:nvSpPr>
        <p:spPr>
          <a:xfrm>
            <a:off x="457086" y="4478090"/>
            <a:ext cx="3132941" cy="1922710"/>
          </a:xfrm>
          <a:prstGeom prst="rect">
            <a:avLst/>
          </a:prstGeom>
          <a:solidFill>
            <a:srgbClr val="E4E7EB">
              <a:alpha val="100000"/>
            </a:srgbClr>
          </a:solidFill>
          <a:ln w="9525">
            <a:solidFill>
              <a:srgbClr val="C5CDD6">
                <a:alpha val="100000"/>
              </a:srgbClr>
            </a:solidFill>
            <a:prstDash val="solid"/>
            <a:headEnd type="none"/>
            <a:tailEnd type="none"/>
          </a:ln>
        </p:spPr>
      </p:sp>
      <p:sp>
        <p:nvSpPr>
          <p:cNvPr id="18" name="AutoShape 18"/>
          <p:cNvSpPr/>
          <p:nvPr>
            <p:custDataLst>
              <p:tags r:id="rId12"/>
            </p:custDataLst>
          </p:nvPr>
        </p:nvSpPr>
        <p:spPr>
          <a:xfrm>
            <a:off x="457086" y="4478090"/>
            <a:ext cx="3132941" cy="9525"/>
          </a:xfrm>
          <a:prstGeom prst="line">
            <a:avLst/>
          </a:prstGeom>
          <a:ln w="28575">
            <a:solidFill>
              <a:srgbClr val="5B8CB8">
                <a:alpha val="100000"/>
              </a:srgbClr>
            </a:solidFill>
            <a:prstDash val="solid"/>
            <a:headEnd type="none"/>
            <a:tailEnd type="none"/>
          </a:ln>
        </p:spPr>
      </p:sp>
      <p:sp>
        <p:nvSpPr>
          <p:cNvPr id="19" name="AutoShape 19"/>
          <p:cNvSpPr/>
          <p:nvPr>
            <p:custDataLst>
              <p:tags r:id="rId13"/>
            </p:custDataLst>
          </p:nvPr>
        </p:nvSpPr>
        <p:spPr>
          <a:xfrm>
            <a:off x="1890240" y="4795838"/>
            <a:ext cx="266633" cy="266700"/>
          </a:xfrm>
          <a:custGeom>
            <a:avLst/>
            <a:gdLst/>
            <a:ahLst/>
            <a:cxnLst/>
            <a:rect l="l" t="t" r="r" b="b"/>
            <a:pathLst>
              <a:path w="9998" h="10000">
                <a:moveTo>
                  <a:pt x="5293" y="0"/>
                </a:moveTo>
                <a:lnTo>
                  <a:pt x="5293" y="3750"/>
                </a:lnTo>
                <a:lnTo>
                  <a:pt x="9998" y="3750"/>
                </a:lnTo>
                <a:lnTo>
                  <a:pt x="4117" y="10000"/>
                </a:lnTo>
                <a:lnTo>
                  <a:pt x="4117" y="6250"/>
                </a:lnTo>
                <a:lnTo>
                  <a:pt x="0" y="6250"/>
                </a:lnTo>
                <a:lnTo>
                  <a:pt x="5293" y="0"/>
                </a:lnTo>
                <a:moveTo>
                  <a:pt x="7798" y="4583"/>
                </a:moveTo>
                <a:lnTo>
                  <a:pt x="4117" y="4583"/>
                </a:lnTo>
                <a:lnTo>
                  <a:pt x="4117" y="3008"/>
                </a:lnTo>
                <a:lnTo>
                  <a:pt x="2082" y="5417"/>
                </a:lnTo>
                <a:lnTo>
                  <a:pt x="5293" y="5417"/>
                </a:lnTo>
                <a:lnTo>
                  <a:pt x="5293" y="7250"/>
                </a:lnTo>
              </a:path>
            </a:pathLst>
          </a:custGeom>
          <a:solidFill>
            <a:srgbClr val="5B8CB8">
              <a:alpha val="100000"/>
            </a:srgbClr>
          </a:solidFill>
          <a:ln>
            <a:headEnd type="none"/>
            <a:tailEnd type="none"/>
          </a:ln>
        </p:spPr>
      </p:sp>
      <p:sp>
        <p:nvSpPr>
          <p:cNvPr id="20" name="TextBox 20"/>
          <p:cNvSpPr txBox="1"/>
          <p:nvPr>
            <p:custDataLst>
              <p:tags r:id="rId14"/>
            </p:custDataLst>
          </p:nvPr>
        </p:nvSpPr>
        <p:spPr>
          <a:xfrm>
            <a:off x="638015" y="5167312"/>
            <a:ext cx="2771082" cy="190500"/>
          </a:xfrm>
          <a:prstGeom prst="rect">
            <a:avLst/>
          </a:prstGeom>
          <a:ln>
            <a:headEnd type="none"/>
            <a:tailEnd type="none"/>
          </a:ln>
        </p:spPr>
        <p:txBody>
          <a:bodyPr vert="horz" wrap="none" lIns="0" tIns="0" rIns="0" bIns="0" rtlCol="0" anchor="t" anchorCtr="0"/>
          <a:lstStyle/>
          <a:p>
            <a:pPr algn="l">
              <a:defRPr/>
            </a:pPr>
            <a:r>
              <a:rPr lang="en-US" sz="1300" b="1" i="0" strike="noStrike">
                <a:solidFill>
                  <a:srgbClr val="0A1F3D">
                    <a:alpha val="100000"/>
                  </a:srgbClr>
                </a:solidFill>
                <a:latin typeface="Alibaba PuHuiTi 3.0 55 Regular"/>
                <a:ea typeface="Alibaba PuHuiTi 3.0 55 Regular"/>
                <a:cs typeface="Alibaba PuHuiTi 3.0 55 Regular"/>
              </a:rPr>
              <a:t>Metabolic Sensitivity</a:t>
            </a:r>
            <a:endParaRPr lang="en-US" sz="1100"/>
          </a:p>
        </p:txBody>
      </p:sp>
      <p:sp>
        <p:nvSpPr>
          <p:cNvPr id="21" name="TextBox 21"/>
          <p:cNvSpPr txBox="1"/>
          <p:nvPr>
            <p:custDataLst>
              <p:tags r:id="rId15"/>
            </p:custDataLst>
          </p:nvPr>
        </p:nvSpPr>
        <p:spPr>
          <a:xfrm>
            <a:off x="638015" y="5466309"/>
            <a:ext cx="2771082" cy="604838"/>
          </a:xfrm>
          <a:prstGeom prst="rect">
            <a:avLst/>
          </a:prstGeom>
          <a:ln>
            <a:headEnd type="none"/>
            <a:tailEnd type="none"/>
          </a:ln>
        </p:spPr>
        <p:txBody>
          <a:bodyPr vert="horz" wrap="square" lIns="0" tIns="0" rIns="0" bIns="0" rtlCol="0" anchor="t" anchorCtr="0"/>
          <a:lstStyle/>
          <a:p>
            <a:pPr algn="l">
              <a:defRPr/>
            </a:pPr>
            <a:r>
              <a:rPr lang="en-US" sz="11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Highly sensitive to acute metabolic</a:t>
            </a:r>
            <a:endParaRPr lang="en-US" sz="1100"/>
          </a:p>
          <a:p>
            <a:pPr algn="l"/>
            <a:r>
              <a:rPr sz="11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changes, such as glycolysis or oxidative</a:t>
            </a:r>
          </a:p>
          <a:p>
            <a:pPr algn="l"/>
            <a:r>
              <a:rPr sz="11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stress markers.</a:t>
            </a:r>
          </a:p>
        </p:txBody>
      </p:sp>
      <p:sp>
        <p:nvSpPr>
          <p:cNvPr id="22" name="AutoShape 22"/>
          <p:cNvSpPr/>
          <p:nvPr>
            <p:custDataLst>
              <p:tags r:id="rId16"/>
            </p:custDataLst>
          </p:nvPr>
        </p:nvSpPr>
        <p:spPr>
          <a:xfrm>
            <a:off x="3723344" y="4478090"/>
            <a:ext cx="3132941" cy="1922710"/>
          </a:xfrm>
          <a:prstGeom prst="rect">
            <a:avLst/>
          </a:prstGeom>
          <a:solidFill>
            <a:srgbClr val="E4E7EB">
              <a:alpha val="100000"/>
            </a:srgbClr>
          </a:solidFill>
          <a:ln w="9525">
            <a:solidFill>
              <a:srgbClr val="C5CDD6">
                <a:alpha val="100000"/>
              </a:srgbClr>
            </a:solidFill>
            <a:prstDash val="solid"/>
            <a:headEnd type="none"/>
            <a:tailEnd type="none"/>
          </a:ln>
        </p:spPr>
      </p:sp>
      <p:sp>
        <p:nvSpPr>
          <p:cNvPr id="23" name="AutoShape 23"/>
          <p:cNvSpPr/>
          <p:nvPr>
            <p:custDataLst>
              <p:tags r:id="rId17"/>
            </p:custDataLst>
          </p:nvPr>
        </p:nvSpPr>
        <p:spPr>
          <a:xfrm>
            <a:off x="3723344" y="4478090"/>
            <a:ext cx="3132941" cy="9525"/>
          </a:xfrm>
          <a:prstGeom prst="line">
            <a:avLst/>
          </a:prstGeom>
          <a:ln w="28575">
            <a:solidFill>
              <a:srgbClr val="5B8CB8">
                <a:alpha val="100000"/>
              </a:srgbClr>
            </a:solidFill>
            <a:prstDash val="solid"/>
            <a:headEnd type="none"/>
            <a:tailEnd type="none"/>
          </a:ln>
        </p:spPr>
      </p:sp>
      <p:sp>
        <p:nvSpPr>
          <p:cNvPr id="24" name="AutoShape 24"/>
          <p:cNvSpPr/>
          <p:nvPr>
            <p:custDataLst>
              <p:tags r:id="rId18"/>
            </p:custDataLst>
          </p:nvPr>
        </p:nvSpPr>
        <p:spPr>
          <a:xfrm>
            <a:off x="5156498" y="4795838"/>
            <a:ext cx="266633" cy="266700"/>
          </a:xfrm>
          <a:custGeom>
            <a:avLst/>
            <a:gdLst/>
            <a:ahLst/>
            <a:cxnLst/>
            <a:rect l="l" t="t" r="r" b="b"/>
            <a:pathLst>
              <a:path w="9998" h="10000">
                <a:moveTo>
                  <a:pt x="4545" y="0"/>
                </a:moveTo>
                <a:lnTo>
                  <a:pt x="5453" y="0"/>
                </a:lnTo>
                <a:lnTo>
                  <a:pt x="5453" y="1391"/>
                </a:lnTo>
                <a:cubicBezTo>
                  <a:pt x="5992" y="1457"/>
                  <a:pt x="6491" y="1636"/>
                  <a:pt x="6949" y="1927"/>
                </a:cubicBezTo>
                <a:cubicBezTo>
                  <a:pt x="7406" y="2218"/>
                  <a:pt x="7780" y="2592"/>
                  <a:pt x="8071" y="3050"/>
                </a:cubicBezTo>
                <a:cubicBezTo>
                  <a:pt x="8361" y="3507"/>
                  <a:pt x="8540" y="4005"/>
                  <a:pt x="8607" y="4545"/>
                </a:cubicBezTo>
                <a:lnTo>
                  <a:pt x="9998" y="4545"/>
                </a:lnTo>
                <a:lnTo>
                  <a:pt x="9998" y="5455"/>
                </a:lnTo>
                <a:lnTo>
                  <a:pt x="8607" y="5455"/>
                </a:lnTo>
                <a:cubicBezTo>
                  <a:pt x="8540" y="5994"/>
                  <a:pt x="8361" y="6492"/>
                  <a:pt x="8071" y="6950"/>
                </a:cubicBezTo>
                <a:cubicBezTo>
                  <a:pt x="7780" y="7407"/>
                  <a:pt x="7406" y="7781"/>
                  <a:pt x="6949" y="8073"/>
                </a:cubicBezTo>
                <a:cubicBezTo>
                  <a:pt x="6491" y="8363"/>
                  <a:pt x="5992" y="8542"/>
                  <a:pt x="5453" y="8609"/>
                </a:cubicBezTo>
                <a:lnTo>
                  <a:pt x="5453" y="10000"/>
                </a:lnTo>
                <a:lnTo>
                  <a:pt x="4545" y="10000"/>
                </a:lnTo>
                <a:lnTo>
                  <a:pt x="4545" y="8609"/>
                </a:lnTo>
                <a:cubicBezTo>
                  <a:pt x="4005" y="8542"/>
                  <a:pt x="3507" y="8363"/>
                  <a:pt x="3049" y="8073"/>
                </a:cubicBezTo>
                <a:cubicBezTo>
                  <a:pt x="2591" y="7781"/>
                  <a:pt x="2217" y="7407"/>
                  <a:pt x="1927" y="6950"/>
                </a:cubicBezTo>
                <a:cubicBezTo>
                  <a:pt x="1636" y="6492"/>
                  <a:pt x="1457" y="5994"/>
                  <a:pt x="1391" y="5455"/>
                </a:cubicBezTo>
                <a:lnTo>
                  <a:pt x="0" y="5455"/>
                </a:lnTo>
                <a:lnTo>
                  <a:pt x="0" y="4545"/>
                </a:lnTo>
                <a:lnTo>
                  <a:pt x="1391" y="4545"/>
                </a:lnTo>
                <a:cubicBezTo>
                  <a:pt x="1457" y="4005"/>
                  <a:pt x="1636" y="3507"/>
                  <a:pt x="1927" y="3050"/>
                </a:cubicBezTo>
                <a:cubicBezTo>
                  <a:pt x="2217" y="2592"/>
                  <a:pt x="2591" y="2218"/>
                  <a:pt x="3049" y="1927"/>
                </a:cubicBezTo>
                <a:cubicBezTo>
                  <a:pt x="3507" y="1636"/>
                  <a:pt x="4005" y="1457"/>
                  <a:pt x="4545" y="1391"/>
                </a:cubicBezTo>
                <a:lnTo>
                  <a:pt x="4545" y="0"/>
                </a:lnTo>
                <a:moveTo>
                  <a:pt x="4999" y="2273"/>
                </a:moveTo>
                <a:cubicBezTo>
                  <a:pt x="4508" y="2273"/>
                  <a:pt x="4051" y="2397"/>
                  <a:pt x="3627" y="2645"/>
                </a:cubicBezTo>
                <a:cubicBezTo>
                  <a:pt x="3214" y="2887"/>
                  <a:pt x="2887" y="3215"/>
                  <a:pt x="2645" y="3627"/>
                </a:cubicBezTo>
                <a:cubicBezTo>
                  <a:pt x="2396" y="4051"/>
                  <a:pt x="2272" y="4509"/>
                  <a:pt x="2272" y="5000"/>
                </a:cubicBezTo>
                <a:cubicBezTo>
                  <a:pt x="2272" y="5490"/>
                  <a:pt x="2396" y="5948"/>
                  <a:pt x="2645" y="6373"/>
                </a:cubicBezTo>
                <a:cubicBezTo>
                  <a:pt x="2887" y="6785"/>
                  <a:pt x="3214" y="7112"/>
                  <a:pt x="3627" y="7355"/>
                </a:cubicBezTo>
                <a:cubicBezTo>
                  <a:pt x="4051" y="7603"/>
                  <a:pt x="4508" y="7727"/>
                  <a:pt x="4999" y="7727"/>
                </a:cubicBezTo>
                <a:cubicBezTo>
                  <a:pt x="5489" y="7727"/>
                  <a:pt x="5947" y="7603"/>
                  <a:pt x="6371" y="7355"/>
                </a:cubicBezTo>
                <a:cubicBezTo>
                  <a:pt x="6783" y="7112"/>
                  <a:pt x="7111" y="6785"/>
                  <a:pt x="7353" y="6373"/>
                </a:cubicBezTo>
                <a:cubicBezTo>
                  <a:pt x="7601" y="5948"/>
                  <a:pt x="7726" y="5490"/>
                  <a:pt x="7726" y="5000"/>
                </a:cubicBezTo>
                <a:cubicBezTo>
                  <a:pt x="7726" y="4509"/>
                  <a:pt x="7601" y="4051"/>
                  <a:pt x="7353" y="3627"/>
                </a:cubicBezTo>
                <a:cubicBezTo>
                  <a:pt x="7111" y="3215"/>
                  <a:pt x="6783" y="2887"/>
                  <a:pt x="6371" y="2645"/>
                </a:cubicBezTo>
                <a:cubicBezTo>
                  <a:pt x="5947" y="2397"/>
                  <a:pt x="5489" y="2273"/>
                  <a:pt x="4999" y="2273"/>
                </a:cubicBezTo>
                <a:moveTo>
                  <a:pt x="4999" y="4091"/>
                </a:moveTo>
                <a:cubicBezTo>
                  <a:pt x="5162" y="4091"/>
                  <a:pt x="5313" y="4132"/>
                  <a:pt x="5453" y="4214"/>
                </a:cubicBezTo>
                <a:cubicBezTo>
                  <a:pt x="5593" y="4295"/>
                  <a:pt x="5703" y="4405"/>
                  <a:pt x="5785" y="4545"/>
                </a:cubicBezTo>
                <a:cubicBezTo>
                  <a:pt x="5867" y="4685"/>
                  <a:pt x="5908" y="4836"/>
                  <a:pt x="5908" y="5000"/>
                </a:cubicBezTo>
                <a:cubicBezTo>
                  <a:pt x="5908" y="5163"/>
                  <a:pt x="5867" y="5315"/>
                  <a:pt x="5785" y="5455"/>
                </a:cubicBezTo>
                <a:cubicBezTo>
                  <a:pt x="5703" y="5594"/>
                  <a:pt x="5593" y="5704"/>
                  <a:pt x="5453" y="5786"/>
                </a:cubicBezTo>
                <a:cubicBezTo>
                  <a:pt x="5313" y="5868"/>
                  <a:pt x="5162" y="5909"/>
                  <a:pt x="4999" y="5909"/>
                </a:cubicBezTo>
                <a:cubicBezTo>
                  <a:pt x="4835" y="5909"/>
                  <a:pt x="4684" y="5868"/>
                  <a:pt x="4545" y="5786"/>
                </a:cubicBezTo>
                <a:cubicBezTo>
                  <a:pt x="4405" y="5704"/>
                  <a:pt x="4294" y="5594"/>
                  <a:pt x="4213" y="5455"/>
                </a:cubicBezTo>
                <a:cubicBezTo>
                  <a:pt x="4131" y="5315"/>
                  <a:pt x="4090" y="5163"/>
                  <a:pt x="4090" y="5000"/>
                </a:cubicBezTo>
                <a:cubicBezTo>
                  <a:pt x="4090" y="4836"/>
                  <a:pt x="4131" y="4685"/>
                  <a:pt x="4213" y="4545"/>
                </a:cubicBezTo>
                <a:cubicBezTo>
                  <a:pt x="4294" y="4405"/>
                  <a:pt x="4405" y="4295"/>
                  <a:pt x="4545" y="4214"/>
                </a:cubicBezTo>
                <a:cubicBezTo>
                  <a:pt x="4684" y="4132"/>
                  <a:pt x="4835" y="4091"/>
                  <a:pt x="4999" y="4091"/>
                </a:cubicBezTo>
              </a:path>
            </a:pathLst>
          </a:custGeom>
          <a:solidFill>
            <a:srgbClr val="5B8CB8">
              <a:alpha val="100000"/>
            </a:srgbClr>
          </a:solidFill>
          <a:ln>
            <a:headEnd type="none"/>
            <a:tailEnd type="none"/>
          </a:ln>
        </p:spPr>
      </p:sp>
      <p:sp>
        <p:nvSpPr>
          <p:cNvPr id="25" name="TextBox 25"/>
          <p:cNvSpPr txBox="1"/>
          <p:nvPr>
            <p:custDataLst>
              <p:tags r:id="rId19"/>
            </p:custDataLst>
          </p:nvPr>
        </p:nvSpPr>
        <p:spPr>
          <a:xfrm>
            <a:off x="3904273" y="5167312"/>
            <a:ext cx="2771082" cy="190500"/>
          </a:xfrm>
          <a:prstGeom prst="rect">
            <a:avLst/>
          </a:prstGeom>
          <a:ln>
            <a:headEnd type="none"/>
            <a:tailEnd type="none"/>
          </a:ln>
        </p:spPr>
        <p:txBody>
          <a:bodyPr vert="horz" wrap="none" lIns="0" tIns="0" rIns="0" bIns="0" rtlCol="0" anchor="t" anchorCtr="0"/>
          <a:lstStyle/>
          <a:p>
            <a:pPr algn="l">
              <a:defRPr/>
            </a:pPr>
            <a:r>
              <a:rPr lang="en-US" sz="1300" b="1" i="0" strike="noStrike">
                <a:solidFill>
                  <a:srgbClr val="0A1F3D">
                    <a:alpha val="100000"/>
                  </a:srgbClr>
                </a:solidFill>
                <a:latin typeface="Alibaba PuHuiTi 3.0 55 Regular"/>
                <a:ea typeface="Alibaba PuHuiTi 3.0 55 Regular"/>
                <a:cs typeface="Alibaba PuHuiTi 3.0 55 Regular"/>
              </a:rPr>
              <a:t>Key Targets</a:t>
            </a:r>
            <a:endParaRPr lang="en-US" sz="1100"/>
          </a:p>
        </p:txBody>
      </p:sp>
      <p:sp>
        <p:nvSpPr>
          <p:cNvPr id="26" name="TextBox 26"/>
          <p:cNvSpPr txBox="1"/>
          <p:nvPr>
            <p:custDataLst>
              <p:tags r:id="rId20"/>
            </p:custDataLst>
          </p:nvPr>
        </p:nvSpPr>
        <p:spPr>
          <a:xfrm>
            <a:off x="3904273" y="5466309"/>
            <a:ext cx="2771082" cy="604838"/>
          </a:xfrm>
          <a:prstGeom prst="rect">
            <a:avLst/>
          </a:prstGeom>
          <a:ln>
            <a:headEnd type="none"/>
            <a:tailEnd type="none"/>
          </a:ln>
        </p:spPr>
        <p:txBody>
          <a:bodyPr vert="horz" wrap="square" lIns="0" tIns="0" rIns="0" bIns="0" rtlCol="0" anchor="t" anchorCtr="0"/>
          <a:lstStyle/>
          <a:p>
            <a:pPr algn="l">
              <a:defRPr/>
            </a:pPr>
            <a:r>
              <a:rPr lang="en-US" sz="11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Focuses on water-soluble metabolites</a:t>
            </a:r>
            <a:endParaRPr lang="en-US" sz="1100"/>
          </a:p>
          <a:p>
            <a:pPr algn="l"/>
            <a:r>
              <a:rPr sz="11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including organic acids, sugars, and</a:t>
            </a:r>
          </a:p>
          <a:p>
            <a:pPr algn="l"/>
            <a:r>
              <a:rPr sz="1100" b="0" i="0" strike="noStrike">
                <a:solidFill>
                  <a:srgbClr val="0A1F3D">
                    <a:alpha val="81960"/>
                  </a:srgbClr>
                </a:solidFill>
                <a:latin typeface="FZYaYiHei GB18030L2 R" panose="02000500000000000000" charset="-122"/>
                <a:ea typeface="FZYaYiHei GB18030L2 R" panose="02000500000000000000" charset="-122"/>
                <a:cs typeface="FZYaYiHei GB18030L2 R" panose="02000500000000000000" charset="-122"/>
              </a:rPr>
              <a:t>nitrogenous compounds.</a:t>
            </a:r>
          </a:p>
        </p:txBody>
      </p:sp>
      <p:sp>
        <p:nvSpPr>
          <p:cNvPr id="28" name="TextBox 28"/>
          <p:cNvSpPr txBox="1"/>
          <p:nvPr/>
        </p:nvSpPr>
        <p:spPr>
          <a:xfrm>
            <a:off x="7161009" y="6250334"/>
            <a:ext cx="4570857" cy="133350"/>
          </a:xfrm>
          <a:prstGeom prst="rect">
            <a:avLst/>
          </a:prstGeom>
          <a:ln>
            <a:headEnd type="none"/>
            <a:tailEnd type="none"/>
          </a:ln>
        </p:spPr>
        <p:txBody>
          <a:bodyPr vert="horz" wrap="none" lIns="0" tIns="0" rIns="0" bIns="0" rtlCol="0" anchor="t" anchorCtr="0"/>
          <a:lstStyle/>
          <a:p>
            <a:pPr algn="l">
              <a:defRPr/>
            </a:pPr>
            <a:r>
              <a:rPr lang="en-US" sz="900" b="0" i="0" strike="noStrike">
                <a:solidFill>
                  <a:srgbClr val="0A1F3D">
                    <a:alpha val="50196"/>
                  </a:srgbClr>
                </a:solidFill>
                <a:latin typeface="Alibaba PuHuiTi 3.0 55 Regular"/>
                <a:ea typeface="Alibaba PuHuiTi 3.0 55 Regular"/>
                <a:cs typeface="Alibaba PuHuiTi 3.0 55 Regular"/>
              </a:rPr>
              <a:t>NMR spectroscopy laboratory — researcher operating analysis equipment</a:t>
            </a:r>
            <a:endParaRPr lang="en-US" sz="1100"/>
          </a:p>
        </p:txBody>
      </p:sp>
      <p:pic>
        <p:nvPicPr>
          <p:cNvPr id="29" name="图片 28" descr="LOGO"/>
          <p:cNvPicPr>
            <a:picLocks noChangeAspect="1"/>
          </p:cNvPicPr>
          <p:nvPr/>
        </p:nvPicPr>
        <p:blipFill>
          <a:blip r:embed="rId24"/>
          <a:stretch>
            <a:fillRect/>
          </a:stretch>
        </p:blipFill>
        <p:spPr>
          <a:xfrm>
            <a:off x="228600" y="228600"/>
            <a:ext cx="1076960" cy="460375"/>
          </a:xfrm>
          <a:prstGeom prst="rect">
            <a:avLst/>
          </a:prstGeom>
        </p:spPr>
      </p:pic>
      <p:pic>
        <p:nvPicPr>
          <p:cNvPr id="30" name="图片 29" descr="SSJ1"/>
          <p:cNvPicPr>
            <a:picLocks noChangeAspect="1"/>
          </p:cNvPicPr>
          <p:nvPr>
            <p:custDataLst>
              <p:tags r:id="rId21"/>
            </p:custDataLst>
          </p:nvPr>
        </p:nvPicPr>
        <p:blipFill>
          <a:blip r:embed="rId25"/>
          <a:stretch>
            <a:fillRect/>
          </a:stretch>
        </p:blipFill>
        <p:spPr>
          <a:xfrm>
            <a:off x="6988810" y="2743200"/>
            <a:ext cx="5004435" cy="332867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286000" y="738505"/>
            <a:ext cx="7806055" cy="923330"/>
          </a:xfrm>
          <a:prstGeom prst="rect">
            <a:avLst/>
          </a:prstGeom>
          <a:noFill/>
        </p:spPr>
        <p:txBody>
          <a:bodyPr wrap="square" rtlCol="0">
            <a:spAutoFit/>
          </a:bodyPr>
          <a:lstStyle/>
          <a:p>
            <a:pPr algn="ctr"/>
            <a:r>
              <a:rPr lang="en-US" altLang="zh-CN" dirty="0"/>
              <a:t>Serum Samples (50%D2O): CPMGT2</a:t>
            </a:r>
          </a:p>
          <a:p>
            <a:pPr algn="ctr"/>
            <a:r>
              <a:rPr lang="en-US" altLang="zh-CN" dirty="0"/>
              <a:t>400MHz Quantum-I Plus, high sensitivity STM probe, SpinStudioJ2.8.0</a:t>
            </a:r>
          </a:p>
          <a:p>
            <a:pPr algn="ctr"/>
            <a:endParaRPr lang="en-US" altLang="zh-CN" dirty="0"/>
          </a:p>
        </p:txBody>
      </p:sp>
      <p:pic>
        <p:nvPicPr>
          <p:cNvPr id="17" name="图片 16" descr="LOGO"/>
          <p:cNvPicPr>
            <a:picLocks noChangeAspect="1"/>
          </p:cNvPicPr>
          <p:nvPr/>
        </p:nvPicPr>
        <p:blipFill>
          <a:blip r:embed="rId2"/>
          <a:stretch>
            <a:fillRect/>
          </a:stretch>
        </p:blipFill>
        <p:spPr>
          <a:xfrm>
            <a:off x="228600" y="228600"/>
            <a:ext cx="1076960" cy="460375"/>
          </a:xfrm>
          <a:prstGeom prst="rect">
            <a:avLst/>
          </a:prstGeom>
        </p:spPr>
      </p:pic>
      <p:pic>
        <p:nvPicPr>
          <p:cNvPr id="2" name="图片 1">
            <a:extLst>
              <a:ext uri="{FF2B5EF4-FFF2-40B4-BE49-F238E27FC236}">
                <a16:creationId xmlns:a16="http://schemas.microsoft.com/office/drawing/2014/main" id="{651C9932-154E-2941-F948-F5499B921F3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2399" y="1524000"/>
            <a:ext cx="11427201" cy="443007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CCCCCC">
              <a:alpha val="100000"/>
            </a:srgbClr>
          </a:solidFill>
          <a:ln>
            <a:headEnd type="none"/>
            <a:tailEnd type="none"/>
          </a:ln>
        </p:spPr>
      </p:sp>
      <p:sp>
        <p:nvSpPr>
          <p:cNvPr id="3" name="AutoShape 3"/>
          <p:cNvSpPr/>
          <p:nvPr/>
        </p:nvSpPr>
        <p:spPr>
          <a:xfrm>
            <a:off x="0" y="0"/>
            <a:ext cx="12188952" cy="6858000"/>
          </a:xfrm>
          <a:prstGeom prst="rect">
            <a:avLst/>
          </a:prstGeom>
          <a:solidFill>
            <a:srgbClr val="F1F3F5">
              <a:alpha val="100000"/>
            </a:srgbClr>
          </a:solidFill>
          <a:ln>
            <a:headEnd type="none"/>
            <a:tailEnd type="none"/>
          </a:ln>
        </p:spPr>
      </p:sp>
      <p:sp>
        <p:nvSpPr>
          <p:cNvPr id="5" name="TextBox 5"/>
          <p:cNvSpPr txBox="1"/>
          <p:nvPr/>
        </p:nvSpPr>
        <p:spPr>
          <a:xfrm>
            <a:off x="457086" y="762000"/>
            <a:ext cx="11274781" cy="419100"/>
          </a:xfrm>
          <a:prstGeom prst="rect">
            <a:avLst/>
          </a:prstGeom>
          <a:ln>
            <a:headEnd type="none"/>
            <a:tailEnd type="none"/>
          </a:ln>
        </p:spPr>
        <p:txBody>
          <a:bodyPr vert="horz" wrap="none" lIns="0" tIns="0" rIns="0" bIns="0" rtlCol="0" anchor="t" anchorCtr="0"/>
          <a:lstStyle/>
          <a:p>
            <a:pPr algn="l">
              <a:defRPr/>
            </a:pPr>
            <a:r>
              <a:rPr lang="en-US" sz="3000" b="1" i="0" strike="noStrike">
                <a:solidFill>
                  <a:srgbClr val="0A1F3D">
                    <a:alpha val="100000"/>
                  </a:srgbClr>
                </a:solidFill>
                <a:latin typeface="Alibaba PuHuiTi 3.0 55 Regular"/>
                <a:ea typeface="Alibaba PuHuiTi 3.0 55 Regular"/>
                <a:cs typeface="Alibaba PuHuiTi 3.0 55 Regular"/>
              </a:rPr>
              <a:t>Protocol 3: DOSY-1D (Lipid Metabolic Profile)</a:t>
            </a:r>
            <a:endParaRPr lang="en-US" sz="1100"/>
          </a:p>
        </p:txBody>
      </p:sp>
      <p:sp>
        <p:nvSpPr>
          <p:cNvPr id="6" name="AutoShape 6"/>
          <p:cNvSpPr/>
          <p:nvPr/>
        </p:nvSpPr>
        <p:spPr>
          <a:xfrm>
            <a:off x="457086" y="1333500"/>
            <a:ext cx="9522" cy="649486"/>
          </a:xfrm>
          <a:prstGeom prst="line">
            <a:avLst/>
          </a:prstGeom>
          <a:ln w="9525">
            <a:solidFill>
              <a:srgbClr val="5B8CB8">
                <a:alpha val="78039"/>
              </a:srgbClr>
            </a:solidFill>
            <a:prstDash val="solid"/>
            <a:headEnd type="none"/>
            <a:tailEnd type="none"/>
          </a:ln>
        </p:spPr>
      </p:sp>
      <p:sp>
        <p:nvSpPr>
          <p:cNvPr id="7" name="TextBox 7"/>
          <p:cNvSpPr txBox="1"/>
          <p:nvPr/>
        </p:nvSpPr>
        <p:spPr>
          <a:xfrm>
            <a:off x="580880" y="1371600"/>
            <a:ext cx="11608072" cy="562868"/>
          </a:xfrm>
          <a:prstGeom prst="rect">
            <a:avLst/>
          </a:prstGeom>
          <a:ln>
            <a:headEnd type="none"/>
            <a:tailEnd type="none"/>
          </a:ln>
        </p:spPr>
        <p:txBody>
          <a:bodyPr vert="horz" wrap="square" lIns="0" tIns="0" rIns="0" bIns="0" rtlCol="0" anchor="t" anchorCtr="0"/>
          <a:lstStyle/>
          <a:p>
            <a:pPr algn="l">
              <a:defRPr/>
            </a:pPr>
            <a:r>
              <a:rPr lang="en-US" sz="1600" b="0" i="1" strike="noStrike">
                <a:solidFill>
                  <a:srgbClr val="0A1F3D">
                    <a:alpha val="78039"/>
                  </a:srgbClr>
                </a:solidFill>
                <a:latin typeface="FZYaYiHei GB18030L2 R" panose="02000500000000000000" charset="-122"/>
                <a:ea typeface="FZYaYiHei GB18030L2 R" panose="02000500000000000000" charset="-122"/>
                <a:cs typeface="FZYaYiHei GB18030L2 R" panose="02000500000000000000" charset="-122"/>
              </a:rPr>
              <a:t>DOSY-1D differentiates lipoprotein subclasses and fatty acid compositions based on molecular size and diffusion</a:t>
            </a:r>
            <a:endParaRPr lang="en-US" sz="1100"/>
          </a:p>
          <a:p>
            <a:pPr algn="l"/>
            <a:r>
              <a:rPr sz="1600" b="0" i="1" strike="noStrike">
                <a:solidFill>
                  <a:srgbClr val="0A1F3D">
                    <a:alpha val="78039"/>
                  </a:srgbClr>
                </a:solidFill>
                <a:latin typeface="FZYaYiHei GB18030L2 R" panose="02000500000000000000" charset="-122"/>
                <a:ea typeface="FZYaYiHei GB18030L2 R" panose="02000500000000000000" charset="-122"/>
                <a:cs typeface="FZYaYiHei GB18030L2 R" panose="02000500000000000000" charset="-122"/>
              </a:rPr>
              <a:t>coefficients, enabling layered characterization of blood lipids for cardiovascular and metabolic disease research.</a:t>
            </a:r>
          </a:p>
        </p:txBody>
      </p:sp>
      <p:sp>
        <p:nvSpPr>
          <p:cNvPr id="9" name="TextBox 9"/>
          <p:cNvSpPr txBox="1"/>
          <p:nvPr/>
        </p:nvSpPr>
        <p:spPr>
          <a:xfrm>
            <a:off x="457086" y="6248400"/>
            <a:ext cx="4554936" cy="133350"/>
          </a:xfrm>
          <a:prstGeom prst="rect">
            <a:avLst/>
          </a:prstGeom>
          <a:ln>
            <a:headEnd type="none"/>
            <a:tailEnd type="none"/>
          </a:ln>
        </p:spPr>
        <p:txBody>
          <a:bodyPr vert="horz" wrap="none" lIns="0" tIns="0" rIns="0" bIns="0" rtlCol="0" anchor="t" anchorCtr="0"/>
          <a:lstStyle/>
          <a:p>
            <a:pPr algn="l">
              <a:defRPr/>
            </a:pPr>
            <a:r>
              <a:rPr lang="en-US" sz="900" b="0" i="0" strike="noStrike">
                <a:solidFill>
                  <a:srgbClr val="0A1F3D">
                    <a:alpha val="50196"/>
                  </a:srgbClr>
                </a:solidFill>
                <a:latin typeface="Alibaba PuHuiTi 3.0 55 Regular"/>
                <a:ea typeface="Alibaba PuHuiTi 3.0 55 Regular"/>
                <a:cs typeface="Alibaba PuHuiTi 3.0 55 Regular"/>
              </a:rPr>
              <a:t>Blood lipid analysis · Laboratory sample</a:t>
            </a:r>
            <a:endParaRPr lang="en-US" sz="1100"/>
          </a:p>
        </p:txBody>
      </p:sp>
      <p:sp>
        <p:nvSpPr>
          <p:cNvPr id="10" name="TextBox 10"/>
          <p:cNvSpPr txBox="1"/>
          <p:nvPr>
            <p:custDataLst>
              <p:tags r:id="rId1"/>
            </p:custDataLst>
          </p:nvPr>
        </p:nvSpPr>
        <p:spPr>
          <a:xfrm>
            <a:off x="5507199" y="2448966"/>
            <a:ext cx="209498" cy="142875"/>
          </a:xfrm>
          <a:prstGeom prst="rect">
            <a:avLst/>
          </a:prstGeom>
          <a:ln>
            <a:headEnd type="none"/>
            <a:tailEnd type="none"/>
          </a:ln>
        </p:spPr>
        <p:txBody>
          <a:bodyPr vert="horz" wrap="none" lIns="0" tIns="0" rIns="0" bIns="0" rtlCol="0" anchor="t" anchorCtr="0"/>
          <a:lstStyle/>
          <a:p>
            <a:pPr algn="l">
              <a:defRPr/>
            </a:pPr>
            <a:r>
              <a:rPr lang="en-US" sz="900" b="0" i="0" strike="noStrike">
                <a:solidFill>
                  <a:srgbClr val="0A1F3D">
                    <a:alpha val="50196"/>
                  </a:srgbClr>
                </a:solidFill>
                <a:latin typeface="Inter" panose="02000503000000020004"/>
                <a:ea typeface="Inter" panose="02000503000000020004"/>
                <a:cs typeface="Inter" panose="02000503000000020004"/>
              </a:rPr>
              <a:t>01</a:t>
            </a:r>
            <a:endParaRPr lang="en-US" sz="1100"/>
          </a:p>
        </p:txBody>
      </p:sp>
      <p:sp>
        <p:nvSpPr>
          <p:cNvPr id="11" name="TextBox 11"/>
          <p:cNvSpPr txBox="1"/>
          <p:nvPr>
            <p:custDataLst>
              <p:tags r:id="rId2"/>
            </p:custDataLst>
          </p:nvPr>
        </p:nvSpPr>
        <p:spPr>
          <a:xfrm>
            <a:off x="5830968" y="2458491"/>
            <a:ext cx="5748388" cy="398116"/>
          </a:xfrm>
          <a:prstGeom prst="rect">
            <a:avLst/>
          </a:prstGeom>
          <a:ln>
            <a:headEnd type="none"/>
            <a:tailEnd type="none"/>
          </a:ln>
        </p:spPr>
        <p:txBody>
          <a:bodyPr vert="horz" wrap="square" lIns="0" tIns="0" rIns="0" bIns="0" rtlCol="0" anchor="t" anchorCtr="0"/>
          <a:lstStyle/>
          <a:p>
            <a:pPr algn="l">
              <a:defRPr/>
            </a:pPr>
            <a:r>
              <a:rPr lang="en-US" sz="1200" b="1"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Size-Based Separation</a:t>
            </a:r>
            <a:r>
              <a:rPr sz="1200" b="0"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 — Resolves signals from VLDL, LDL, and HDL particles</a:t>
            </a:r>
            <a:endParaRPr lang="en-US" sz="1100"/>
          </a:p>
          <a:p>
            <a:pPr algn="l"/>
            <a:r>
              <a:rPr sz="1200" b="0"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based on their distinct diffusion rates.</a:t>
            </a:r>
          </a:p>
        </p:txBody>
      </p:sp>
      <p:sp>
        <p:nvSpPr>
          <p:cNvPr id="12" name="TextBox 12"/>
          <p:cNvSpPr txBox="1"/>
          <p:nvPr>
            <p:custDataLst>
              <p:tags r:id="rId3"/>
            </p:custDataLst>
          </p:nvPr>
        </p:nvSpPr>
        <p:spPr>
          <a:xfrm>
            <a:off x="5507199" y="3529608"/>
            <a:ext cx="209498" cy="142875"/>
          </a:xfrm>
          <a:prstGeom prst="rect">
            <a:avLst/>
          </a:prstGeom>
          <a:ln>
            <a:headEnd type="none"/>
            <a:tailEnd type="none"/>
          </a:ln>
        </p:spPr>
        <p:txBody>
          <a:bodyPr vert="horz" wrap="none" lIns="0" tIns="0" rIns="0" bIns="0" rtlCol="0" anchor="t" anchorCtr="0"/>
          <a:lstStyle/>
          <a:p>
            <a:pPr algn="l">
              <a:defRPr/>
            </a:pPr>
            <a:r>
              <a:rPr lang="en-US" sz="900" b="0" i="0" strike="noStrike">
                <a:solidFill>
                  <a:srgbClr val="0A1F3D">
                    <a:alpha val="50196"/>
                  </a:srgbClr>
                </a:solidFill>
                <a:latin typeface="Inter" panose="02000503000000020004"/>
                <a:ea typeface="Inter" panose="02000503000000020004"/>
                <a:cs typeface="Inter" panose="02000503000000020004"/>
              </a:rPr>
              <a:t>02</a:t>
            </a:r>
            <a:endParaRPr lang="en-US" sz="1100"/>
          </a:p>
        </p:txBody>
      </p:sp>
      <p:sp>
        <p:nvSpPr>
          <p:cNvPr id="13" name="TextBox 13"/>
          <p:cNvSpPr txBox="1"/>
          <p:nvPr>
            <p:custDataLst>
              <p:tags r:id="rId4"/>
            </p:custDataLst>
          </p:nvPr>
        </p:nvSpPr>
        <p:spPr>
          <a:xfrm>
            <a:off x="5830968" y="3539133"/>
            <a:ext cx="5748388" cy="398116"/>
          </a:xfrm>
          <a:prstGeom prst="rect">
            <a:avLst/>
          </a:prstGeom>
          <a:ln>
            <a:headEnd type="none"/>
            <a:tailEnd type="none"/>
          </a:ln>
        </p:spPr>
        <p:txBody>
          <a:bodyPr vert="horz" wrap="square" lIns="0" tIns="0" rIns="0" bIns="0" rtlCol="0" anchor="t" anchorCtr="0"/>
          <a:lstStyle/>
          <a:p>
            <a:pPr algn="l">
              <a:defRPr/>
            </a:pPr>
            <a:r>
              <a:rPr lang="en-US" sz="1200" b="1"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Lipid Composition</a:t>
            </a:r>
            <a:r>
              <a:rPr sz="1200" b="0"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 — Analyzes the degree of unsaturation and chain length of fatty</a:t>
            </a:r>
            <a:r>
              <a:rPr lang="en-US" sz="1200" b="0"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 </a:t>
            </a:r>
            <a:r>
              <a:rPr sz="1200" b="0"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acids within specific lipoprotein fractions.</a:t>
            </a:r>
          </a:p>
        </p:txBody>
      </p:sp>
      <p:sp>
        <p:nvSpPr>
          <p:cNvPr id="14" name="TextBox 14"/>
          <p:cNvSpPr txBox="1"/>
          <p:nvPr>
            <p:custDataLst>
              <p:tags r:id="rId5"/>
            </p:custDataLst>
          </p:nvPr>
        </p:nvSpPr>
        <p:spPr>
          <a:xfrm>
            <a:off x="5507199" y="4610249"/>
            <a:ext cx="209498" cy="142875"/>
          </a:xfrm>
          <a:prstGeom prst="rect">
            <a:avLst/>
          </a:prstGeom>
          <a:ln>
            <a:headEnd type="none"/>
            <a:tailEnd type="none"/>
          </a:ln>
        </p:spPr>
        <p:txBody>
          <a:bodyPr vert="horz" wrap="none" lIns="0" tIns="0" rIns="0" bIns="0" rtlCol="0" anchor="t" anchorCtr="0"/>
          <a:lstStyle/>
          <a:p>
            <a:pPr algn="l">
              <a:defRPr/>
            </a:pPr>
            <a:r>
              <a:rPr lang="en-US" sz="900" b="0" i="0" strike="noStrike">
                <a:solidFill>
                  <a:srgbClr val="0A1F3D">
                    <a:alpha val="50196"/>
                  </a:srgbClr>
                </a:solidFill>
                <a:latin typeface="Inter" panose="02000503000000020004"/>
                <a:ea typeface="Inter" panose="02000503000000020004"/>
                <a:cs typeface="Inter" panose="02000503000000020004"/>
              </a:rPr>
              <a:t>03</a:t>
            </a:r>
            <a:endParaRPr lang="en-US" sz="1100"/>
          </a:p>
        </p:txBody>
      </p:sp>
      <p:sp>
        <p:nvSpPr>
          <p:cNvPr id="15" name="TextBox 15"/>
          <p:cNvSpPr txBox="1"/>
          <p:nvPr>
            <p:custDataLst>
              <p:tags r:id="rId6"/>
            </p:custDataLst>
          </p:nvPr>
        </p:nvSpPr>
        <p:spPr>
          <a:xfrm>
            <a:off x="5830968" y="4619774"/>
            <a:ext cx="5748388" cy="398116"/>
          </a:xfrm>
          <a:prstGeom prst="rect">
            <a:avLst/>
          </a:prstGeom>
          <a:ln>
            <a:headEnd type="none"/>
            <a:tailEnd type="none"/>
          </a:ln>
        </p:spPr>
        <p:txBody>
          <a:bodyPr vert="horz" wrap="square" lIns="0" tIns="0" rIns="0" bIns="0" rtlCol="0" anchor="t" anchorCtr="0"/>
          <a:lstStyle/>
          <a:p>
            <a:pPr algn="l">
              <a:defRPr/>
            </a:pPr>
            <a:r>
              <a:rPr lang="en-US" sz="1200" b="1"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Non-Invasive Fractionation</a:t>
            </a:r>
            <a:r>
              <a:rPr sz="1200" b="0"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 — Achieves virtual chromatography without physical</a:t>
            </a:r>
            <a:r>
              <a:rPr lang="en-US" sz="1200" b="0"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 </a:t>
            </a:r>
            <a:r>
              <a:rPr sz="1200" b="0"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separation or chemical extraction.</a:t>
            </a:r>
          </a:p>
        </p:txBody>
      </p:sp>
      <p:sp>
        <p:nvSpPr>
          <p:cNvPr id="16" name="TextBox 16"/>
          <p:cNvSpPr txBox="1"/>
          <p:nvPr>
            <p:custDataLst>
              <p:tags r:id="rId7"/>
            </p:custDataLst>
          </p:nvPr>
        </p:nvSpPr>
        <p:spPr>
          <a:xfrm>
            <a:off x="5507199" y="5690890"/>
            <a:ext cx="209498" cy="142875"/>
          </a:xfrm>
          <a:prstGeom prst="rect">
            <a:avLst/>
          </a:prstGeom>
          <a:ln>
            <a:headEnd type="none"/>
            <a:tailEnd type="none"/>
          </a:ln>
        </p:spPr>
        <p:txBody>
          <a:bodyPr vert="horz" wrap="none" lIns="0" tIns="0" rIns="0" bIns="0" rtlCol="0" anchor="t" anchorCtr="0"/>
          <a:lstStyle/>
          <a:p>
            <a:pPr algn="l">
              <a:defRPr/>
            </a:pPr>
            <a:r>
              <a:rPr lang="en-US" sz="900" b="0" i="0" strike="noStrike">
                <a:solidFill>
                  <a:srgbClr val="0A1F3D">
                    <a:alpha val="50196"/>
                  </a:srgbClr>
                </a:solidFill>
                <a:latin typeface="Inter" panose="02000503000000020004"/>
                <a:ea typeface="Inter" panose="02000503000000020004"/>
                <a:cs typeface="Inter" panose="02000503000000020004"/>
              </a:rPr>
              <a:t>04</a:t>
            </a:r>
            <a:endParaRPr lang="en-US" sz="1100"/>
          </a:p>
        </p:txBody>
      </p:sp>
      <p:sp>
        <p:nvSpPr>
          <p:cNvPr id="17" name="TextBox 17"/>
          <p:cNvSpPr txBox="1"/>
          <p:nvPr>
            <p:custDataLst>
              <p:tags r:id="rId8"/>
            </p:custDataLst>
          </p:nvPr>
        </p:nvSpPr>
        <p:spPr>
          <a:xfrm>
            <a:off x="5830968" y="5700415"/>
            <a:ext cx="5748388" cy="398116"/>
          </a:xfrm>
          <a:prstGeom prst="rect">
            <a:avLst/>
          </a:prstGeom>
          <a:ln>
            <a:headEnd type="none"/>
            <a:tailEnd type="none"/>
          </a:ln>
        </p:spPr>
        <p:txBody>
          <a:bodyPr vert="horz" wrap="square" lIns="0" tIns="0" rIns="0" bIns="0" rtlCol="0" anchor="t" anchorCtr="0"/>
          <a:lstStyle/>
          <a:p>
            <a:pPr algn="l">
              <a:defRPr/>
            </a:pPr>
            <a:r>
              <a:rPr lang="en-US" sz="1200" b="1"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Clinical Relevance</a:t>
            </a:r>
            <a:r>
              <a:rPr sz="1200" b="0"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 — Critical for assessing cardiovascular risk profiles beyond</a:t>
            </a:r>
            <a:endParaRPr lang="en-US" sz="1100"/>
          </a:p>
          <a:p>
            <a:pPr algn="l"/>
            <a:r>
              <a:rPr sz="1200" b="0" i="0" strike="noStrike">
                <a:solidFill>
                  <a:srgbClr val="0A1F3D">
                    <a:alpha val="85098"/>
                  </a:srgbClr>
                </a:solidFill>
                <a:latin typeface="FZYaYiHei GB18030L2 R" panose="02000500000000000000" charset="-122"/>
                <a:ea typeface="FZYaYiHei GB18030L2 R" panose="02000500000000000000" charset="-122"/>
                <a:cs typeface="FZYaYiHei GB18030L2 R" panose="02000500000000000000" charset="-122"/>
              </a:rPr>
              <a:t>standard cholesterol measurements.</a:t>
            </a:r>
          </a:p>
        </p:txBody>
      </p:sp>
      <p:pic>
        <p:nvPicPr>
          <p:cNvPr id="19" name="图片 18" descr="3-small"/>
          <p:cNvPicPr>
            <a:picLocks noChangeAspect="1"/>
          </p:cNvPicPr>
          <p:nvPr/>
        </p:nvPicPr>
        <p:blipFill>
          <a:blip r:embed="rId11"/>
          <a:stretch>
            <a:fillRect/>
          </a:stretch>
        </p:blipFill>
        <p:spPr>
          <a:xfrm>
            <a:off x="1143000" y="1983105"/>
            <a:ext cx="3882390" cy="4553585"/>
          </a:xfrm>
          <a:prstGeom prst="rect">
            <a:avLst/>
          </a:prstGeom>
        </p:spPr>
      </p:pic>
      <p:pic>
        <p:nvPicPr>
          <p:cNvPr id="20" name="图片 19" descr="LOGO"/>
          <p:cNvPicPr>
            <a:picLocks noChangeAspect="1"/>
          </p:cNvPicPr>
          <p:nvPr/>
        </p:nvPicPr>
        <p:blipFill>
          <a:blip r:embed="rId12"/>
          <a:stretch>
            <a:fillRect/>
          </a:stretch>
        </p:blipFill>
        <p:spPr>
          <a:xfrm>
            <a:off x="228600" y="228600"/>
            <a:ext cx="1076960" cy="4603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133600" y="738505"/>
            <a:ext cx="7958455" cy="923330"/>
          </a:xfrm>
          <a:prstGeom prst="rect">
            <a:avLst/>
          </a:prstGeom>
          <a:noFill/>
        </p:spPr>
        <p:txBody>
          <a:bodyPr wrap="square" rtlCol="0">
            <a:spAutoFit/>
          </a:bodyPr>
          <a:lstStyle/>
          <a:p>
            <a:pPr algn="ctr"/>
            <a:r>
              <a:rPr lang="en-US" altLang="zh-CN" dirty="0"/>
              <a:t>Serum Samples (50%D2O): DOSY1D</a:t>
            </a:r>
          </a:p>
          <a:p>
            <a:pPr algn="ctr"/>
            <a:r>
              <a:rPr lang="en-US" altLang="zh-CN" dirty="0"/>
              <a:t>400MHz Quantum-I Plus, high sensitivity STM probe, SpinStudioJ2.8.0</a:t>
            </a:r>
          </a:p>
          <a:p>
            <a:pPr algn="ctr"/>
            <a:endParaRPr lang="en-US" altLang="zh-CN" dirty="0"/>
          </a:p>
        </p:txBody>
      </p:sp>
      <p:pic>
        <p:nvPicPr>
          <p:cNvPr id="17" name="图片 16" descr="LOGO"/>
          <p:cNvPicPr>
            <a:picLocks noChangeAspect="1"/>
          </p:cNvPicPr>
          <p:nvPr/>
        </p:nvPicPr>
        <p:blipFill>
          <a:blip r:embed="rId2"/>
          <a:stretch>
            <a:fillRect/>
          </a:stretch>
        </p:blipFill>
        <p:spPr>
          <a:xfrm>
            <a:off x="228600" y="228600"/>
            <a:ext cx="1076960" cy="460375"/>
          </a:xfrm>
          <a:prstGeom prst="rect">
            <a:avLst/>
          </a:prstGeom>
        </p:spPr>
      </p:pic>
      <p:pic>
        <p:nvPicPr>
          <p:cNvPr id="2" name="图片 1">
            <a:extLst>
              <a:ext uri="{FF2B5EF4-FFF2-40B4-BE49-F238E27FC236}">
                <a16:creationId xmlns:a16="http://schemas.microsoft.com/office/drawing/2014/main" id="{827FE3F3-71C0-3026-1414-695EF518940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676400"/>
            <a:ext cx="10617680" cy="3962400"/>
          </a:xfrm>
          <a:prstGeom prst="rect">
            <a:avLst/>
          </a:prstGeom>
          <a:noFill/>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DIAGRAM_VIRTUALLY_FRAME" val="{&quot;height&quot;:292.5585826771654,&quot;left&quot;:426.88929133858267,&quot;top&quot;:124.4648031496063,&quot;width&quot;:496.86803149606305}"/>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11.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15.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16.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292.5585826771654,&quot;left&quot;:426.88929133858267,&quot;top&quot;:124.4648031496063,&quot;width&quot;:496.86803149606305}"/>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26.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27.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28.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29.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292.5585826771654,&quot;left&quot;:426.88929133858267,&quot;top&quot;:124.4648031496063,&quot;width&quot;:496.86803149606305}"/>
</p:tagLst>
</file>

<file path=ppt/tags/tag30.xml><?xml version="1.0" encoding="utf-8"?>
<p:tagLst xmlns:a="http://schemas.openxmlformats.org/drawingml/2006/main" xmlns:r="http://schemas.openxmlformats.org/officeDocument/2006/relationships" xmlns:p="http://schemas.openxmlformats.org/presentationml/2006/main">
  <p:tag name="KSO_WM_DIAGRAM_VIRTUALLY_FRAME" val="{&quot;height&quot;:313.28913385826775,&quot;left&quot;:35.991023622047244,&quot;top&quot;:190.71086614173228,&quot;width&quot;:898.0089763779528}"/>
</p:tagLst>
</file>

<file path=ppt/tags/tag31.xml><?xml version="1.0" encoding="utf-8"?>
<p:tagLst xmlns:a="http://schemas.openxmlformats.org/drawingml/2006/main" xmlns:r="http://schemas.openxmlformats.org/officeDocument/2006/relationships" xmlns:p="http://schemas.openxmlformats.org/presentationml/2006/main">
  <p:tag name="KSO_WM_DIAGRAM_VIRTUALLY_FRAME" val="{&quot;height&quot;:305.49929133858257,&quot;left&quot;:384.7,&quot;top&quot;:174.7,&quot;width&quot;:527.0603149606301}"/>
</p:tagLst>
</file>

<file path=ppt/tags/tag32.xml><?xml version="1.0" encoding="utf-8"?>
<p:tagLst xmlns:a="http://schemas.openxmlformats.org/drawingml/2006/main" xmlns:r="http://schemas.openxmlformats.org/officeDocument/2006/relationships" xmlns:p="http://schemas.openxmlformats.org/presentationml/2006/main">
  <p:tag name="KSO_WM_DIAGRAM_VIRTUALLY_FRAME" val="{&quot;height&quot;:305.49929133858257,&quot;left&quot;:384.7,&quot;top&quot;:174.7,&quot;width&quot;:527.0603149606301}"/>
</p:tagLst>
</file>

<file path=ppt/tags/tag33.xml><?xml version="1.0" encoding="utf-8"?>
<p:tagLst xmlns:a="http://schemas.openxmlformats.org/drawingml/2006/main" xmlns:r="http://schemas.openxmlformats.org/officeDocument/2006/relationships" xmlns:p="http://schemas.openxmlformats.org/presentationml/2006/main">
  <p:tag name="KSO_WM_DIAGRAM_VIRTUALLY_FRAME" val="{&quot;height&quot;:305.49929133858257,&quot;left&quot;:384.7,&quot;top&quot;:174.7,&quot;width&quot;:527.0603149606301}"/>
</p:tagLst>
</file>

<file path=ppt/tags/tag34.xml><?xml version="1.0" encoding="utf-8"?>
<p:tagLst xmlns:a="http://schemas.openxmlformats.org/drawingml/2006/main" xmlns:r="http://schemas.openxmlformats.org/officeDocument/2006/relationships" xmlns:p="http://schemas.openxmlformats.org/presentationml/2006/main">
  <p:tag name="KSO_WM_DIAGRAM_VIRTUALLY_FRAME" val="{&quot;height&quot;:305.49929133858257,&quot;left&quot;:384.7,&quot;top&quot;:174.7,&quot;width&quot;:527.0603149606301}"/>
</p:tagLst>
</file>

<file path=ppt/tags/tag35.xml><?xml version="1.0" encoding="utf-8"?>
<p:tagLst xmlns:a="http://schemas.openxmlformats.org/drawingml/2006/main" xmlns:r="http://schemas.openxmlformats.org/officeDocument/2006/relationships" xmlns:p="http://schemas.openxmlformats.org/presentationml/2006/main">
  <p:tag name="KSO_WM_DIAGRAM_VIRTUALLY_FRAME" val="{&quot;height&quot;:305.49929133858257,&quot;left&quot;:384.7,&quot;top&quot;:174.7,&quot;width&quot;:527.0603149606301}"/>
</p:tagLst>
</file>

<file path=ppt/tags/tag36.xml><?xml version="1.0" encoding="utf-8"?>
<p:tagLst xmlns:a="http://schemas.openxmlformats.org/drawingml/2006/main" xmlns:r="http://schemas.openxmlformats.org/officeDocument/2006/relationships" xmlns:p="http://schemas.openxmlformats.org/presentationml/2006/main">
  <p:tag name="KSO_WM_DIAGRAM_VIRTUALLY_FRAME" val="{&quot;height&quot;:305.49929133858257,&quot;left&quot;:384.7,&quot;top&quot;:174.7,&quot;width&quot;:527.0603149606301}"/>
</p:tagLst>
</file>

<file path=ppt/tags/tag37.xml><?xml version="1.0" encoding="utf-8"?>
<p:tagLst xmlns:a="http://schemas.openxmlformats.org/drawingml/2006/main" xmlns:r="http://schemas.openxmlformats.org/officeDocument/2006/relationships" xmlns:p="http://schemas.openxmlformats.org/presentationml/2006/main">
  <p:tag name="KSO_WM_DIAGRAM_VIRTUALLY_FRAME" val="{&quot;height&quot;:305.49929133858257,&quot;left&quot;:384.7,&quot;top&quot;:174.7,&quot;width&quot;:527.0603149606301}"/>
</p:tagLst>
</file>

<file path=ppt/tags/tag38.xml><?xml version="1.0" encoding="utf-8"?>
<p:tagLst xmlns:a="http://schemas.openxmlformats.org/drawingml/2006/main" xmlns:r="http://schemas.openxmlformats.org/officeDocument/2006/relationships" xmlns:p="http://schemas.openxmlformats.org/presentationml/2006/main">
  <p:tag name="KSO_WM_DIAGRAM_VIRTUALLY_FRAME" val="{&quot;height&quot;:305.49929133858257,&quot;left&quot;:384.7,&quot;top&quot;:174.7,&quot;width&quot;:527.0603149606301}"/>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292.5585826771654,&quot;left&quot;:426.88929133858267,&quot;top&quot;:124.4648031496063,&quot;width&quot;:496.86803149606305}"/>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292.5585826771654,&quot;left&quot;:426.88929133858267,&quot;top&quot;:124.4648031496063,&quot;width&quot;:496.86803149606305}"/>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292.5585826771654,&quot;left&quot;:426.88929133858267,&quot;top&quot;:124.4648031496063,&quot;width&quot;:496.86803149606305}"/>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292.5585826771654,&quot;left&quot;:426.88929133858267,&quot;top&quot;:124.4648031496063,&quot;width&quot;:496.86803149606305}"/>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292.5585826771654,&quot;left&quot;:426.88929133858267,&quot;top&quot;:124.4648031496063,&quot;width&quot;:496.86803149606305}"/>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292.5585826771654,&quot;left&quot;:426.88929133858267,&quot;top&quot;:124.4648031496063,&quot;width&quot;:496.8680314960630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1092</Words>
  <Application>Microsoft Office PowerPoint</Application>
  <PresentationFormat>宽屏</PresentationFormat>
  <Paragraphs>127</Paragraphs>
  <Slides>11</Slides>
  <Notes>6</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11</vt:i4>
      </vt:variant>
    </vt:vector>
  </HeadingPairs>
  <TitlesOfParts>
    <vt:vector size="17" baseType="lpstr">
      <vt:lpstr>FZYaYiHei GB18030L2 R</vt:lpstr>
      <vt:lpstr>Arial</vt:lpstr>
      <vt:lpstr>Inter</vt:lpstr>
      <vt:lpstr>Alibaba PuHuiTi 3.0 55 Regular</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建平 张</cp:lastModifiedBy>
  <cp:revision>8</cp:revision>
  <dcterms:created xsi:type="dcterms:W3CDTF">2006-08-16T00:00:00Z</dcterms:created>
  <dcterms:modified xsi:type="dcterms:W3CDTF">2026-08-17T00:46:53Z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7A6E5D285E934C6894C64E721C9A5D09_12</vt:lpwstr>
  </property>
</Properties>
</file>